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55" r:id="rId2"/>
    <p:sldId id="356" r:id="rId3"/>
    <p:sldId id="357" r:id="rId4"/>
    <p:sldId id="361" r:id="rId5"/>
    <p:sldId id="362" r:id="rId6"/>
    <p:sldId id="363" r:id="rId7"/>
    <p:sldId id="360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5" r:id="rId19"/>
    <p:sldId id="377" r:id="rId20"/>
    <p:sldId id="376" r:id="rId21"/>
    <p:sldId id="324" r:id="rId22"/>
    <p:sldId id="374" r:id="rId23"/>
    <p:sldId id="358" r:id="rId24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 2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349"/>
    <a:srgbClr val="F03534"/>
    <a:srgbClr val="003B85"/>
    <a:srgbClr val="003F88"/>
    <a:srgbClr val="EF3E40"/>
    <a:srgbClr val="132E59"/>
    <a:srgbClr val="004289"/>
    <a:srgbClr val="003683"/>
    <a:srgbClr val="4478AB"/>
    <a:srgbClr val="E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9" d="100"/>
          <a:sy n="59" d="100"/>
        </p:scale>
        <p:origin x="17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905225044777843E-2"/>
          <c:y val="3.1865955868046199E-2"/>
          <c:w val="0.9584191976580706"/>
          <c:h val="0.93626808826390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244B-42DD-B49B-D05A121786C8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244B-42DD-B49B-D05A121786C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244B-42DD-B49B-D05A121786C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244B-42DD-B49B-D05A121786C8}"/>
              </c:ext>
            </c:extLst>
          </c:dPt>
          <c:cat>
            <c:strRef>
              <c:f>Sheet1!$A$2:$A$6</c:f>
              <c:strCache>
                <c:ptCount val="5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4B-42DD-B49B-D05A121786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7966720"/>
        <c:axId val="157968256"/>
      </c:barChart>
      <c:catAx>
        <c:axId val="1579667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7968256"/>
        <c:crosses val="autoZero"/>
        <c:auto val="1"/>
        <c:lblAlgn val="ctr"/>
        <c:lblOffset val="100"/>
        <c:noMultiLvlLbl val="0"/>
      </c:catAx>
      <c:valAx>
        <c:axId val="157968256"/>
        <c:scaling>
          <c:orientation val="minMax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15796672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833F3-6894-4446-9DD7-7BF527340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6AF53-87C6-44D6-8DF0-82D50DF3A3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3275-9D44-403D-A9EB-A3A69884D368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EFB75-7C7E-4071-8E1E-D75D344B1E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295B7-2BD5-4BB8-9CAC-58DBCA39BE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3D9E9-DEB7-4D51-A02F-CCFF7D723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C79F9-0E80-4B59-BFBF-922194FB6FE7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012C-24FD-4033-9E4F-17EFABF705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5012C-24FD-4033-9E4F-17EFABF705B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2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5B08A-B90D-49D1-8D5F-1385855139AD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83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 userDrawn="1"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0D41-19B6-45F1-833C-219CD6A96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02FB3-B417-4ACD-9770-C10A28F05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92DCB-75AB-447F-8D52-D5E535244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F44-130A-4D18-A998-48DA0019C447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D7855-7AC3-4216-8ABA-25177B23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D576D-B782-467D-9866-CD8A952A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B37B8-F5B1-4D9D-AC68-A98D0D75F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6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  <p:sldLayoutId id="2147483664" r:id="rId6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DF007E-0452-4229-B5C9-7E167FE53BB8}"/>
              </a:ext>
            </a:extLst>
          </p:cNvPr>
          <p:cNvSpPr/>
          <p:nvPr/>
        </p:nvSpPr>
        <p:spPr>
          <a:xfrm>
            <a:off x="-8107" y="433476"/>
            <a:ext cx="12208213" cy="2071396"/>
          </a:xfrm>
          <a:prstGeom prst="rect">
            <a:avLst/>
          </a:prstGeom>
          <a:solidFill>
            <a:schemeClr val="tx2">
              <a:lumMod val="50000"/>
              <a:alpha val="7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Moving Average - Technical Indicator in </a:t>
            </a: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9A4EFA-03D8-42DA-99DB-CAE00932D028}"/>
              </a:ext>
            </a:extLst>
          </p:cNvPr>
          <p:cNvSpPr/>
          <p:nvPr/>
        </p:nvSpPr>
        <p:spPr>
          <a:xfrm>
            <a:off x="0" y="5009744"/>
            <a:ext cx="5122506" cy="1017832"/>
          </a:xfrm>
          <a:prstGeom prst="rect">
            <a:avLst/>
          </a:prstGeom>
          <a:solidFill>
            <a:schemeClr val="tx2">
              <a:lumMod val="50000"/>
              <a:alpha val="7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 : (Ass. Professor Sr. Scale )</a:t>
            </a:r>
          </a:p>
          <a:p>
            <a:pPr algn="ctr"/>
            <a:r>
              <a:rPr lang="en-IN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Aradhana Kumari Singh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7CBF4-00A0-4C8C-998C-E1B79153CFED}"/>
              </a:ext>
            </a:extLst>
          </p:cNvPr>
          <p:cNvSpPr txBox="1"/>
          <p:nvPr/>
        </p:nvSpPr>
        <p:spPr>
          <a:xfrm>
            <a:off x="3739518" y="97087"/>
            <a:ext cx="3564290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FCE955-8CC5-4C8C-AC38-5D9FB3D1CF09}"/>
              </a:ext>
            </a:extLst>
          </p:cNvPr>
          <p:cNvSpPr/>
          <p:nvPr/>
        </p:nvSpPr>
        <p:spPr>
          <a:xfrm>
            <a:off x="340665" y="4544017"/>
            <a:ext cx="4125005" cy="2344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2FAE49D-42EC-4B88-8F11-986AB936F2B0}"/>
              </a:ext>
            </a:extLst>
          </p:cNvPr>
          <p:cNvSpPr txBox="1">
            <a:spLocks/>
          </p:cNvSpPr>
          <p:nvPr/>
        </p:nvSpPr>
        <p:spPr>
          <a:xfrm>
            <a:off x="122942" y="537844"/>
            <a:ext cx="6454715" cy="724247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l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Market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3C3211-99FB-4DE5-B0A0-38DC7CDA1E6C}"/>
              </a:ext>
            </a:extLst>
          </p:cNvPr>
          <p:cNvCxnSpPr>
            <a:cxnSpLocks/>
          </p:cNvCxnSpPr>
          <p:nvPr/>
        </p:nvCxnSpPr>
        <p:spPr>
          <a:xfrm>
            <a:off x="438426" y="1366083"/>
            <a:ext cx="0" cy="296670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E98E98-4FE3-41C7-992B-EFF63377C74E}"/>
              </a:ext>
            </a:extLst>
          </p:cNvPr>
          <p:cNvSpPr txBox="1"/>
          <p:nvPr/>
        </p:nvSpPr>
        <p:spPr>
          <a:xfrm>
            <a:off x="592423" y="1262091"/>
            <a:ext cx="4284213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Financial Literate People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anose="0202060208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16B2E-8CC1-4577-8554-9F8D2B2B5C82}"/>
              </a:ext>
            </a:extLst>
          </p:cNvPr>
          <p:cNvSpPr txBox="1"/>
          <p:nvPr/>
        </p:nvSpPr>
        <p:spPr>
          <a:xfrm>
            <a:off x="592423" y="3083580"/>
            <a:ext cx="428421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Financial Illiterate People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anose="0202060208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D89B1AFC-61FC-4E5B-BD08-752808E1E8EC}"/>
              </a:ext>
            </a:extLst>
          </p:cNvPr>
          <p:cNvSpPr/>
          <p:nvPr/>
        </p:nvSpPr>
        <p:spPr>
          <a:xfrm>
            <a:off x="657467" y="2811383"/>
            <a:ext cx="3994947" cy="7792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436A0F7-9BDA-4991-A390-5928845CB54D}"/>
              </a:ext>
            </a:extLst>
          </p:cNvPr>
          <p:cNvSpPr txBox="1">
            <a:spLocks/>
          </p:cNvSpPr>
          <p:nvPr/>
        </p:nvSpPr>
        <p:spPr>
          <a:xfrm>
            <a:off x="592424" y="1832243"/>
            <a:ext cx="4125036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make good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infact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very good return of their capital.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5448EAD-07A4-4269-8C51-9A1EB50C6450}"/>
              </a:ext>
            </a:extLst>
          </p:cNvPr>
          <p:cNvSpPr txBox="1">
            <a:spLocks/>
          </p:cNvSpPr>
          <p:nvPr/>
        </p:nvSpPr>
        <p:spPr>
          <a:xfrm>
            <a:off x="592423" y="3596474"/>
            <a:ext cx="4125036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erode all their money in the investment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375994-A090-4001-89F0-89A8E6C503D1}"/>
              </a:ext>
            </a:extLst>
          </p:cNvPr>
          <p:cNvCxnSpPr>
            <a:cxnSpLocks/>
          </p:cNvCxnSpPr>
          <p:nvPr/>
        </p:nvCxnSpPr>
        <p:spPr>
          <a:xfrm flipH="1">
            <a:off x="7519465" y="1003198"/>
            <a:ext cx="1305017" cy="114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D49871-2B76-4ABC-B35F-7815CD05D66A}"/>
              </a:ext>
            </a:extLst>
          </p:cNvPr>
          <p:cNvSpPr txBox="1"/>
          <p:nvPr/>
        </p:nvSpPr>
        <p:spPr>
          <a:xfrm>
            <a:off x="5936384" y="2206932"/>
            <a:ext cx="3166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</a:rPr>
              <a:t>Appreciation Assets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82284-1315-407A-ABC7-B90113F45552}"/>
              </a:ext>
            </a:extLst>
          </p:cNvPr>
          <p:cNvSpPr txBox="1"/>
          <p:nvPr/>
        </p:nvSpPr>
        <p:spPr>
          <a:xfrm>
            <a:off x="6165996" y="2714917"/>
            <a:ext cx="2874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2">
                    <a:lumMod val="50000"/>
                  </a:schemeClr>
                </a:solidFill>
              </a:rPr>
              <a:t>If you invest the Money in Market / Business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E2D14-6FFC-4C90-8BC9-5063D41A2056}"/>
              </a:ext>
            </a:extLst>
          </p:cNvPr>
          <p:cNvSpPr txBox="1"/>
          <p:nvPr/>
        </p:nvSpPr>
        <p:spPr>
          <a:xfrm>
            <a:off x="7818444" y="537844"/>
            <a:ext cx="2268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  <a:endParaRPr lang="en-I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Up Arrow 7">
            <a:extLst>
              <a:ext uri="{FF2B5EF4-FFF2-40B4-BE49-F238E27FC236}">
                <a16:creationId xmlns:a16="http://schemas.microsoft.com/office/drawing/2014/main" id="{60A41844-C397-4AA3-BCB0-0DBBAACE2227}"/>
              </a:ext>
            </a:extLst>
          </p:cNvPr>
          <p:cNvSpPr/>
          <p:nvPr/>
        </p:nvSpPr>
        <p:spPr>
          <a:xfrm rot="10800000" flipV="1">
            <a:off x="7092293" y="372125"/>
            <a:ext cx="762123" cy="1361828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A19F1D-A4C5-4751-A44A-2394F3597BF8}"/>
              </a:ext>
            </a:extLst>
          </p:cNvPr>
          <p:cNvSpPr txBox="1"/>
          <p:nvPr/>
        </p:nvSpPr>
        <p:spPr>
          <a:xfrm>
            <a:off x="5259158" y="4863123"/>
            <a:ext cx="234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Literate Investors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556CE-4166-4CB2-AC4D-03B9F194B378}"/>
              </a:ext>
            </a:extLst>
          </p:cNvPr>
          <p:cNvSpPr txBox="1"/>
          <p:nvPr/>
        </p:nvSpPr>
        <p:spPr>
          <a:xfrm>
            <a:off x="4711352" y="5322787"/>
            <a:ext cx="3422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Hefty % of return on your own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7B7A01-E77E-49B1-918C-EDEC956CF960}"/>
              </a:ext>
            </a:extLst>
          </p:cNvPr>
          <p:cNvCxnSpPr>
            <a:cxnSpLocks/>
          </p:cNvCxnSpPr>
          <p:nvPr/>
        </p:nvCxnSpPr>
        <p:spPr>
          <a:xfrm flipH="1">
            <a:off x="6201452" y="3568066"/>
            <a:ext cx="1305017" cy="114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0B35A-C033-4787-A8BE-88E287BBD986}"/>
              </a:ext>
            </a:extLst>
          </p:cNvPr>
          <p:cNvCxnSpPr>
            <a:cxnSpLocks/>
          </p:cNvCxnSpPr>
          <p:nvPr/>
        </p:nvCxnSpPr>
        <p:spPr>
          <a:xfrm>
            <a:off x="7749361" y="3575764"/>
            <a:ext cx="1353184" cy="117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 Arrow 7">
            <a:extLst>
              <a:ext uri="{FF2B5EF4-FFF2-40B4-BE49-F238E27FC236}">
                <a16:creationId xmlns:a16="http://schemas.microsoft.com/office/drawing/2014/main" id="{174DF229-6887-4D43-8434-93B1BB65D9D1}"/>
              </a:ext>
            </a:extLst>
          </p:cNvPr>
          <p:cNvSpPr/>
          <p:nvPr/>
        </p:nvSpPr>
        <p:spPr>
          <a:xfrm rot="10800000" flipV="1">
            <a:off x="5430885" y="3389320"/>
            <a:ext cx="762123" cy="1361828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4571B0-24C6-4719-8AAC-F29D9E050500}"/>
              </a:ext>
            </a:extLst>
          </p:cNvPr>
          <p:cNvSpPr txBox="1"/>
          <p:nvPr/>
        </p:nvSpPr>
        <p:spPr>
          <a:xfrm>
            <a:off x="347924" y="4531949"/>
            <a:ext cx="3558250" cy="7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It’s up to you how you treat your hard earn money.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8AB1CA-4E65-45C7-95EA-F59E529F7035}"/>
              </a:ext>
            </a:extLst>
          </p:cNvPr>
          <p:cNvSpPr txBox="1"/>
          <p:nvPr/>
        </p:nvSpPr>
        <p:spPr>
          <a:xfrm>
            <a:off x="347923" y="5222136"/>
            <a:ext cx="3558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may become appreciation asset if you have good sense of investing..  OR</a:t>
            </a:r>
          </a:p>
          <a:p>
            <a:r>
              <a:rPr lang="en-I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become depreciation asset on the other hand..</a:t>
            </a:r>
          </a:p>
          <a:p>
            <a:endParaRPr lang="en-IN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Up Arrow 4">
            <a:extLst>
              <a:ext uri="{FF2B5EF4-FFF2-40B4-BE49-F238E27FC236}">
                <a16:creationId xmlns:a16="http://schemas.microsoft.com/office/drawing/2014/main" id="{C9C8D56D-FA4B-4EF1-9FCF-DD224EBA0CF8}"/>
              </a:ext>
            </a:extLst>
          </p:cNvPr>
          <p:cNvSpPr/>
          <p:nvPr/>
        </p:nvSpPr>
        <p:spPr>
          <a:xfrm flipV="1">
            <a:off x="10216488" y="372121"/>
            <a:ext cx="762123" cy="1361829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F03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A32615-757A-43AF-A3A9-88901A7C30F6}"/>
              </a:ext>
            </a:extLst>
          </p:cNvPr>
          <p:cNvSpPr txBox="1"/>
          <p:nvPr/>
        </p:nvSpPr>
        <p:spPr>
          <a:xfrm>
            <a:off x="9207600" y="2153161"/>
            <a:ext cx="2795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</a:rPr>
              <a:t>Depreciation Assets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D08DC2-C114-4897-A49F-A45ED5882589}"/>
              </a:ext>
            </a:extLst>
          </p:cNvPr>
          <p:cNvSpPr txBox="1"/>
          <p:nvPr/>
        </p:nvSpPr>
        <p:spPr>
          <a:xfrm>
            <a:off x="9283034" y="2715107"/>
            <a:ext cx="28741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2">
                    <a:lumMod val="50000"/>
                  </a:schemeClr>
                </a:solidFill>
              </a:rPr>
              <a:t>If you invest the Money in Bank</a:t>
            </a:r>
          </a:p>
          <a:p>
            <a:pPr algn="ctr"/>
            <a:r>
              <a:rPr lang="en-IN" sz="2000" dirty="0">
                <a:solidFill>
                  <a:schemeClr val="tx2">
                    <a:lumMod val="50000"/>
                  </a:schemeClr>
                </a:solidFill>
              </a:rPr>
              <a:t> ( 2% Loss 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049BB2-81DC-4410-8F9D-26C0496AB1A2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8950180" y="1037217"/>
            <a:ext cx="1655231" cy="1115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EA0DE2-8E2E-4D7D-99C8-D031AF14822B}"/>
              </a:ext>
            </a:extLst>
          </p:cNvPr>
          <p:cNvSpPr txBox="1"/>
          <p:nvPr/>
        </p:nvSpPr>
        <p:spPr>
          <a:xfrm>
            <a:off x="8822166" y="4836912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Illiterate Investors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2883BD-703A-433D-BAAF-83B81F355D7E}"/>
              </a:ext>
            </a:extLst>
          </p:cNvPr>
          <p:cNvSpPr txBox="1"/>
          <p:nvPr/>
        </p:nvSpPr>
        <p:spPr>
          <a:xfrm>
            <a:off x="8980331" y="5382341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Erode all Capital</a:t>
            </a:r>
          </a:p>
        </p:txBody>
      </p:sp>
      <p:sp>
        <p:nvSpPr>
          <p:cNvPr id="30" name="Up Arrow 4">
            <a:extLst>
              <a:ext uri="{FF2B5EF4-FFF2-40B4-BE49-F238E27FC236}">
                <a16:creationId xmlns:a16="http://schemas.microsoft.com/office/drawing/2014/main" id="{9D184476-76BB-4516-8732-33B029329B65}"/>
              </a:ext>
            </a:extLst>
          </p:cNvPr>
          <p:cNvSpPr/>
          <p:nvPr/>
        </p:nvSpPr>
        <p:spPr>
          <a:xfrm flipV="1">
            <a:off x="9028703" y="3369818"/>
            <a:ext cx="762123" cy="1361829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F03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05966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261CDE5-BC6E-4DC1-B21E-163829E43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70" t="44087" r="41746" b="44148"/>
          <a:stretch/>
        </p:blipFill>
        <p:spPr>
          <a:xfrm>
            <a:off x="94535" y="168345"/>
            <a:ext cx="1894114" cy="1200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A59FB-340F-4E10-B89F-9E996E12F33B}"/>
              </a:ext>
            </a:extLst>
          </p:cNvPr>
          <p:cNvSpPr txBox="1"/>
          <p:nvPr/>
        </p:nvSpPr>
        <p:spPr>
          <a:xfrm>
            <a:off x="847881" y="2392215"/>
            <a:ext cx="644962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 is the act of trying to determine the future value of a company stock or other financial instrument traded on an exchange. The successful prediction of a stock's future price could yield significant profit.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F5603-ECE4-4B60-B2E5-14F48C9E7985}"/>
              </a:ext>
            </a:extLst>
          </p:cNvPr>
          <p:cNvSpPr txBox="1"/>
          <p:nvPr/>
        </p:nvSpPr>
        <p:spPr>
          <a:xfrm>
            <a:off x="847881" y="3735990"/>
            <a:ext cx="6449626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indicators are heuristic or pattern-based signals produced by the price, volume, and/or open interest of a security or contract used by traders who follow technical analysis. By analysing historical data, technical analysts use indicators to predict future price movements.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DE596-4895-44FB-B108-19E0666C0540}"/>
              </a:ext>
            </a:extLst>
          </p:cNvPr>
          <p:cNvSpPr txBox="1"/>
          <p:nvPr/>
        </p:nvSpPr>
        <p:spPr>
          <a:xfrm>
            <a:off x="840937" y="5424242"/>
            <a:ext cx="875338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per name suggested Moving average that means Average that is moving.</a:t>
            </a:r>
          </a:p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key interest is in stock market and here we are working on Technical analysis side.</a:t>
            </a:r>
          </a:p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doing Technical analysis of stock/share we need a tool called Technical Indicator.</a:t>
            </a:r>
          </a:p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NMA is one of them.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E5239-95DD-4350-8073-F02334D4954B}"/>
              </a:ext>
            </a:extLst>
          </p:cNvPr>
          <p:cNvSpPr txBox="1"/>
          <p:nvPr/>
        </p:nvSpPr>
        <p:spPr>
          <a:xfrm>
            <a:off x="7647913" y="4510423"/>
            <a:ext cx="966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92D050"/>
                </a:solidFill>
                <a:cs typeface="Arial" pitchFamily="34" charset="0"/>
              </a:rPr>
              <a:t>BUY</a:t>
            </a:r>
            <a:endParaRPr lang="ko-KR" altLang="en-US" sz="3200" b="1" dirty="0">
              <a:solidFill>
                <a:srgbClr val="92D050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8B3BF7-D47A-432C-A9F1-1766F749607D}"/>
              </a:ext>
            </a:extLst>
          </p:cNvPr>
          <p:cNvGrpSpPr/>
          <p:nvPr/>
        </p:nvGrpSpPr>
        <p:grpSpPr>
          <a:xfrm>
            <a:off x="7297507" y="2320042"/>
            <a:ext cx="4665709" cy="2306066"/>
            <a:chOff x="2293853" y="2111063"/>
            <a:chExt cx="7700344" cy="373044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93D70BA-8D1D-4F55-8EF7-B0B0A3A237ED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rgbClr val="92D050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B28D9D-68F3-42EC-A3DA-006FE29121AC}"/>
                </a:ext>
              </a:extLst>
            </p:cNvPr>
            <p:cNvSpPr/>
            <p:nvPr/>
          </p:nvSpPr>
          <p:spPr>
            <a:xfrm>
              <a:off x="6722933" y="2926439"/>
              <a:ext cx="3118085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rgbClr val="FF0000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D85C06-C8A1-4A08-A455-575A40480800}"/>
                </a:ext>
              </a:extLst>
            </p:cNvPr>
            <p:cNvSpPr/>
            <p:nvPr/>
          </p:nvSpPr>
          <p:spPr>
            <a:xfrm>
              <a:off x="2293853" y="4146056"/>
              <a:ext cx="7700344" cy="1695449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78000"/>
              </a:schemeClr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6597AE-B251-4CE5-9209-A679A7ECEE67}"/>
              </a:ext>
            </a:extLst>
          </p:cNvPr>
          <p:cNvSpPr txBox="1"/>
          <p:nvPr/>
        </p:nvSpPr>
        <p:spPr>
          <a:xfrm>
            <a:off x="10580085" y="4490690"/>
            <a:ext cx="118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FEE9E85-12C5-4905-AA77-9BC2275F032C}"/>
              </a:ext>
            </a:extLst>
          </p:cNvPr>
          <p:cNvSpPr txBox="1">
            <a:spLocks/>
          </p:cNvSpPr>
          <p:nvPr/>
        </p:nvSpPr>
        <p:spPr>
          <a:xfrm>
            <a:off x="225869" y="1368674"/>
            <a:ext cx="12055319" cy="808571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basically works on “ Technical Analysis ” side of Stock Market..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733CBDC-6484-495B-87BB-59427ED91142}"/>
              </a:ext>
            </a:extLst>
          </p:cNvPr>
          <p:cNvSpPr txBox="1">
            <a:spLocks/>
          </p:cNvSpPr>
          <p:nvPr/>
        </p:nvSpPr>
        <p:spPr>
          <a:xfrm>
            <a:off x="94535" y="-97596"/>
            <a:ext cx="11669239" cy="1798319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l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such situation we are using the concept of </a:t>
            </a:r>
          </a:p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Moving Average Algorithm ” </a:t>
            </a:r>
          </a:p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is going to help in taking decision when to invest and take profit.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45B5C8-6AE6-4E9A-8DCB-9CD5F04606A7}"/>
              </a:ext>
            </a:extLst>
          </p:cNvPr>
          <p:cNvSpPr txBox="1"/>
          <p:nvPr/>
        </p:nvSpPr>
        <p:spPr>
          <a:xfrm>
            <a:off x="225869" y="5424242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61023A-4ED8-4CD4-8636-E14D0C26302A}"/>
              </a:ext>
            </a:extLst>
          </p:cNvPr>
          <p:cNvSpPr txBox="1"/>
          <p:nvPr/>
        </p:nvSpPr>
        <p:spPr>
          <a:xfrm>
            <a:off x="266002" y="3720415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7CA070-6079-48EB-AC26-5A1DC3D97FB9}"/>
              </a:ext>
            </a:extLst>
          </p:cNvPr>
          <p:cNvSpPr txBox="1"/>
          <p:nvPr/>
        </p:nvSpPr>
        <p:spPr>
          <a:xfrm>
            <a:off x="271256" y="2398922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575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6042F7-0607-4E13-96B9-172498AD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04" y="317241"/>
            <a:ext cx="8472196" cy="55517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4828F1-676C-48C3-945C-A601FAEAB458}"/>
              </a:ext>
            </a:extLst>
          </p:cNvPr>
          <p:cNvSpPr txBox="1"/>
          <p:nvPr/>
        </p:nvSpPr>
        <p:spPr>
          <a:xfrm>
            <a:off x="108006" y="333164"/>
            <a:ext cx="11893859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Stock Market, during analysis after analyzation of past data, behaviour and trend of stock.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future is impossible as of now but after analysing previous behaviour we can say that there is change that this thing will happen in upcoming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796FE0-D07A-4B8C-9DC9-755FA0E1BC23}"/>
              </a:ext>
            </a:extLst>
          </p:cNvPr>
          <p:cNvSpPr txBox="1"/>
          <p:nvPr/>
        </p:nvSpPr>
        <p:spPr>
          <a:xfrm>
            <a:off x="108004" y="1266114"/>
            <a:ext cx="117962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is same thing here we are predicting estimated high and low of a stock/share. These technical analysis tools help us to generate the buy/sell signal after calculating their behaviour.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1EEB4-CE9C-4D40-9D67-B3AF29E1A877}"/>
              </a:ext>
            </a:extLst>
          </p:cNvPr>
          <p:cNvSpPr txBox="1"/>
          <p:nvPr/>
        </p:nvSpPr>
        <p:spPr>
          <a:xfrm>
            <a:off x="108004" y="1883071"/>
            <a:ext cx="609452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tools are introduced to remove the stain on stock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9BA04-5245-4144-87B8-DD7CCFD98BE9}"/>
              </a:ext>
            </a:extLst>
          </p:cNvPr>
          <p:cNvSpPr txBox="1"/>
          <p:nvPr/>
        </p:nvSpPr>
        <p:spPr>
          <a:xfrm>
            <a:off x="108004" y="2488319"/>
            <a:ext cx="8970682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predict the upcoming price of stock.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Where to buy and where to sell is bit difficult, this tool is going to make a relax for the customers as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A91066-88DF-4EAD-A037-92AB19D28D6D}"/>
              </a:ext>
            </a:extLst>
          </p:cNvPr>
          <p:cNvSpPr txBox="1"/>
          <p:nvPr/>
        </p:nvSpPr>
        <p:spPr>
          <a:xfrm>
            <a:off x="-604426" y="3457815"/>
            <a:ext cx="7705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Moving Average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D8F220-6905-4F9C-9C2E-FA64DE1FD8B8}"/>
              </a:ext>
            </a:extLst>
          </p:cNvPr>
          <p:cNvCxnSpPr>
            <a:cxnSpLocks/>
          </p:cNvCxnSpPr>
          <p:nvPr/>
        </p:nvCxnSpPr>
        <p:spPr>
          <a:xfrm flipH="1">
            <a:off x="618413" y="4063948"/>
            <a:ext cx="1305017" cy="114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CED5E9-5544-45B3-AA56-73E2E6DB5484}"/>
              </a:ext>
            </a:extLst>
          </p:cNvPr>
          <p:cNvCxnSpPr>
            <a:cxnSpLocks/>
          </p:cNvCxnSpPr>
          <p:nvPr/>
        </p:nvCxnSpPr>
        <p:spPr>
          <a:xfrm>
            <a:off x="3239711" y="4031141"/>
            <a:ext cx="1" cy="1189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9A4A93-A68F-40D2-A21D-E849D8133CAC}"/>
              </a:ext>
            </a:extLst>
          </p:cNvPr>
          <p:cNvCxnSpPr>
            <a:cxnSpLocks/>
          </p:cNvCxnSpPr>
          <p:nvPr/>
        </p:nvCxnSpPr>
        <p:spPr>
          <a:xfrm>
            <a:off x="4419582" y="4013135"/>
            <a:ext cx="1178117" cy="120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807D9E-CB27-45DF-AEFB-CA2DDC0D76D3}"/>
              </a:ext>
            </a:extLst>
          </p:cNvPr>
          <p:cNvSpPr txBox="1"/>
          <p:nvPr/>
        </p:nvSpPr>
        <p:spPr>
          <a:xfrm>
            <a:off x="-298146" y="5213911"/>
            <a:ext cx="26357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Moving Average</a:t>
            </a:r>
          </a:p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SMA 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0C2DB2-BBB3-4025-9A88-7F0A307AD869}"/>
              </a:ext>
            </a:extLst>
          </p:cNvPr>
          <p:cNvSpPr txBox="1"/>
          <p:nvPr/>
        </p:nvSpPr>
        <p:spPr>
          <a:xfrm>
            <a:off x="1921822" y="5253783"/>
            <a:ext cx="26357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Moving Average</a:t>
            </a:r>
          </a:p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EMA 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6BA58E-7C01-42E0-B228-99DFFB06FAB2}"/>
              </a:ext>
            </a:extLst>
          </p:cNvPr>
          <p:cNvSpPr txBox="1"/>
          <p:nvPr/>
        </p:nvSpPr>
        <p:spPr>
          <a:xfrm>
            <a:off x="4141790" y="5293655"/>
            <a:ext cx="26357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Moving Average</a:t>
            </a:r>
          </a:p>
          <a:p>
            <a:pPr algn="ctr"/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NMA )</a:t>
            </a:r>
          </a:p>
        </p:txBody>
      </p:sp>
    </p:spTree>
    <p:extLst>
      <p:ext uri="{BB962C8B-B14F-4D97-AF65-F5344CB8AC3E}">
        <p14:creationId xmlns:p14="http://schemas.microsoft.com/office/powerpoint/2010/main" val="222705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E2D25B5-D77B-494C-95DB-E702EE72F605}"/>
              </a:ext>
            </a:extLst>
          </p:cNvPr>
          <p:cNvSpPr txBox="1"/>
          <p:nvPr/>
        </p:nvSpPr>
        <p:spPr>
          <a:xfrm>
            <a:off x="3691632" y="48855"/>
            <a:ext cx="3564290" cy="58477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3D3AE-30AC-44A1-97F6-FC679048D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70" t="44087" r="41746" b="44148"/>
          <a:stretch/>
        </p:blipFill>
        <p:spPr>
          <a:xfrm>
            <a:off x="843565" y="186946"/>
            <a:ext cx="1894114" cy="1200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8FC0EA-0E80-49F9-A608-0BD06AF1EA18}"/>
              </a:ext>
            </a:extLst>
          </p:cNvPr>
          <p:cNvSpPr txBox="1"/>
          <p:nvPr/>
        </p:nvSpPr>
        <p:spPr>
          <a:xfrm>
            <a:off x="332726" y="5603236"/>
            <a:ext cx="108012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next day market is going above SMA point then a Buy-Signal will be generated.</a:t>
            </a:r>
          </a:p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next day market is going below SMA point then a Sell-Signal will be generated.</a:t>
            </a:r>
          </a:p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market action is moving around SMA point showing some variability the we need to Wait or Hold.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2B73A-C7D1-4D4B-9BC4-FB0C0B13A4ED}"/>
              </a:ext>
            </a:extLst>
          </p:cNvPr>
          <p:cNvSpPr txBox="1"/>
          <p:nvPr/>
        </p:nvSpPr>
        <p:spPr>
          <a:xfrm>
            <a:off x="332726" y="1293388"/>
            <a:ext cx="116719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 will helps us to find estimated entry and exit point. An early entry and right time exit make us good profit.</a:t>
            </a:r>
          </a:p>
          <a:p>
            <a:endParaRPr lang="en-IN" sz="2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53F48-0DD8-4E21-B5B9-8DBBE1C9F56B}"/>
              </a:ext>
            </a:extLst>
          </p:cNvPr>
          <p:cNvSpPr txBox="1"/>
          <p:nvPr/>
        </p:nvSpPr>
        <p:spPr>
          <a:xfrm>
            <a:off x="332726" y="1787185"/>
            <a:ext cx="11526544" cy="10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simple moving average is formed by computing the average price of a security over a specific number of periods. Most moving averages are based on closing prices; for example, a 5-day simple moving average is the five-day sum of closing prices divided by five. As its name implies, a moving average is an average that moves</a:t>
            </a:r>
            <a:endParaRPr lang="en-IN" sz="16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54702-1061-4241-B318-3F06BA133987}"/>
              </a:ext>
            </a:extLst>
          </p:cNvPr>
          <p:cNvSpPr txBox="1"/>
          <p:nvPr/>
        </p:nvSpPr>
        <p:spPr>
          <a:xfrm>
            <a:off x="3363022" y="633630"/>
            <a:ext cx="474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Moving Average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D1E57-AB1D-4545-9B06-AC8A24A7F5D0}"/>
              </a:ext>
            </a:extLst>
          </p:cNvPr>
          <p:cNvSpPr txBox="1"/>
          <p:nvPr/>
        </p:nvSpPr>
        <p:spPr>
          <a:xfrm>
            <a:off x="0" y="1293388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6CBB6-2DE5-4A4B-B213-2CFC38999755}"/>
              </a:ext>
            </a:extLst>
          </p:cNvPr>
          <p:cNvSpPr txBox="1"/>
          <p:nvPr/>
        </p:nvSpPr>
        <p:spPr>
          <a:xfrm>
            <a:off x="0" y="5610259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1A05B-19E8-45B8-863B-BFBF590C7820}"/>
              </a:ext>
            </a:extLst>
          </p:cNvPr>
          <p:cNvSpPr txBox="1"/>
          <p:nvPr/>
        </p:nvSpPr>
        <p:spPr>
          <a:xfrm>
            <a:off x="-30960" y="1816608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F179E-2567-4E9C-8550-64F78AD480A4}"/>
              </a:ext>
            </a:extLst>
          </p:cNvPr>
          <p:cNvSpPr txBox="1"/>
          <p:nvPr/>
        </p:nvSpPr>
        <p:spPr>
          <a:xfrm>
            <a:off x="771744" y="3140869"/>
            <a:ext cx="10648508" cy="20088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Daily Closing Prices: 11,12,13,14,15,16,17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 day of 5-day SMA: (11 + 12 + 13 + 14 + 15) / 5 = 13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Second day of 5-day SMA: (12 + 13 + 14 + 15 + 16) / 5 = 14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Third day of 5-day SMA: (13 + 14 + 15 + 16 + 17) / 5 = 15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9352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7E9AEE-2E8D-4502-B55A-88D7F1291346}"/>
              </a:ext>
            </a:extLst>
          </p:cNvPr>
          <p:cNvSpPr txBox="1"/>
          <p:nvPr/>
        </p:nvSpPr>
        <p:spPr>
          <a:xfrm>
            <a:off x="338328" y="1387275"/>
            <a:ext cx="11735672" cy="33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 is a technical chart indicator that tracks the price of an investment (like a stock or commodity) over time. The EMA is a type of weighted moving average (WMA) that gives more weighting or importance to recent price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Like all moving averages, this technical indicator is used to produce buy and sell signals based on crossovers and divergences from the historical average.</a:t>
            </a:r>
            <a:endParaRPr lang="en-IN" sz="20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Exponential Moving Average (EMA) is similar to Simple Moving Average (SMA), measuring trend direction over a period of time. However, whereas SMA simply calculates an average of price data, EMA applies more weight to data that is more current.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0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C0D6B-A931-4130-A4D4-5F594A572588}"/>
              </a:ext>
            </a:extLst>
          </p:cNvPr>
          <p:cNvSpPr txBox="1"/>
          <p:nvPr/>
        </p:nvSpPr>
        <p:spPr>
          <a:xfrm>
            <a:off x="3048739" y="352721"/>
            <a:ext cx="6094520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125"/>
              </a:spcAft>
            </a:pPr>
            <a:r>
              <a:rPr lang="en-IN" sz="32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Exponential Moving Average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15491-C57C-491E-97CE-60834BEED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70" t="44087" r="41746" b="44148"/>
          <a:stretch/>
        </p:blipFill>
        <p:spPr>
          <a:xfrm>
            <a:off x="843565" y="186946"/>
            <a:ext cx="1894114" cy="1200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B594A8-1B69-4270-8E49-FAA3C2892078}"/>
              </a:ext>
            </a:extLst>
          </p:cNvPr>
          <p:cNvSpPr txBox="1"/>
          <p:nvPr/>
        </p:nvSpPr>
        <p:spPr>
          <a:xfrm>
            <a:off x="7588" y="1394567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B066F-65F1-4845-A14F-25E451EF9A6E}"/>
              </a:ext>
            </a:extLst>
          </p:cNvPr>
          <p:cNvSpPr txBox="1"/>
          <p:nvPr/>
        </p:nvSpPr>
        <p:spPr>
          <a:xfrm>
            <a:off x="-45355" y="2502596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D1A07-162A-454E-A04B-B99B8A9A8996}"/>
              </a:ext>
            </a:extLst>
          </p:cNvPr>
          <p:cNvSpPr txBox="1"/>
          <p:nvPr/>
        </p:nvSpPr>
        <p:spPr>
          <a:xfrm>
            <a:off x="-12378" y="3244334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6CADD-504E-4BEE-BBB8-FE9EF4F9A5AC}"/>
              </a:ext>
            </a:extLst>
          </p:cNvPr>
          <p:cNvSpPr txBox="1"/>
          <p:nvPr/>
        </p:nvSpPr>
        <p:spPr>
          <a:xfrm>
            <a:off x="881910" y="4441998"/>
            <a:ext cx="10648508" cy="14756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0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Initial SMA: 10-period sum / 10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0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Multiplier: (2 / (Time periods + 1) ) = (2 / (10 + 1) ) = 0.1818 (18.18%)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0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EMA: {Close - EMA(previous day)} x multiplier + EMA(previous day).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0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7C158F1-D5BD-4934-A094-1AD46C97F5CB}"/>
              </a:ext>
            </a:extLst>
          </p:cNvPr>
          <p:cNvSpPr txBox="1"/>
          <p:nvPr/>
        </p:nvSpPr>
        <p:spPr>
          <a:xfrm>
            <a:off x="843565" y="4170675"/>
            <a:ext cx="10648508" cy="24314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MA = (A1 + A2 + A3 - - - + An)/N</a:t>
            </a: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Where :</a:t>
            </a:r>
            <a:b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A1 = Average of Data Set – 1.</a:t>
            </a:r>
            <a:b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A2</a:t>
            </a:r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 = Average of Data Set – 2.</a:t>
            </a:r>
          </a:p>
          <a:p>
            <a:pPr algn="l" fontAlgn="base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.</a:t>
            </a: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 .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An = Average of Data Set – n.</a:t>
            </a:r>
          </a:p>
          <a:p>
            <a:pPr algn="l" fontAlgn="base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 = Time Period / Duration that we are taking to find MA.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F9E80-E838-45BC-9F0E-6A57D609BF74}"/>
              </a:ext>
            </a:extLst>
          </p:cNvPr>
          <p:cNvSpPr txBox="1"/>
          <p:nvPr/>
        </p:nvSpPr>
        <p:spPr>
          <a:xfrm>
            <a:off x="2265930" y="349186"/>
            <a:ext cx="7219188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2250"/>
              </a:spcBef>
              <a:spcAft>
                <a:spcPts val="1125"/>
              </a:spcAft>
            </a:pPr>
            <a:r>
              <a:rPr lang="en-IN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en-IN" sz="32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Moving Average</a:t>
            </a:r>
            <a:endParaRPr lang="en-IN" sz="14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F451E-C3EF-4EEF-9755-85EBFC576CC5}"/>
              </a:ext>
            </a:extLst>
          </p:cNvPr>
          <p:cNvSpPr txBox="1"/>
          <p:nvPr/>
        </p:nvSpPr>
        <p:spPr>
          <a:xfrm>
            <a:off x="398079" y="1374604"/>
            <a:ext cx="11587061" cy="72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Statistics , a Normal Moving Average is a Calculation which is used to analyse data points by creating a series of averages of different subset of full data set.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98A480-9E99-442C-AD8C-132CCF0B3229}"/>
              </a:ext>
            </a:extLst>
          </p:cNvPr>
          <p:cNvSpPr/>
          <p:nvPr/>
        </p:nvSpPr>
        <p:spPr>
          <a:xfrm>
            <a:off x="1684499" y="2375125"/>
            <a:ext cx="1775011" cy="1183341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C4002D-8553-4BDA-8515-2F6BF96BC959}"/>
              </a:ext>
            </a:extLst>
          </p:cNvPr>
          <p:cNvSpPr/>
          <p:nvPr/>
        </p:nvSpPr>
        <p:spPr>
          <a:xfrm>
            <a:off x="8044333" y="2375126"/>
            <a:ext cx="1775011" cy="1183341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0EE9B2-87F7-4BA2-9B62-C96A375E74C9}"/>
              </a:ext>
            </a:extLst>
          </p:cNvPr>
          <p:cNvSpPr/>
          <p:nvPr/>
        </p:nvSpPr>
        <p:spPr>
          <a:xfrm>
            <a:off x="4992438" y="2375126"/>
            <a:ext cx="1775011" cy="1183341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7204B3-18A3-45CF-A702-328890DA88A7}"/>
              </a:ext>
            </a:extLst>
          </p:cNvPr>
          <p:cNvSpPr txBox="1"/>
          <p:nvPr/>
        </p:nvSpPr>
        <p:spPr>
          <a:xfrm>
            <a:off x="2026471" y="2549581"/>
            <a:ext cx="119391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.12     .16 </a:t>
            </a:r>
          </a:p>
          <a:p>
            <a:r>
              <a:rPr lang="en-IN" dirty="0">
                <a:solidFill>
                  <a:schemeClr val="bg1"/>
                </a:solidFill>
              </a:rPr>
              <a:t>  .18  .15</a:t>
            </a:r>
          </a:p>
          <a:p>
            <a:r>
              <a:rPr lang="en-IN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56C94-1406-4D44-91FC-3B847B416A6F}"/>
              </a:ext>
            </a:extLst>
          </p:cNvPr>
          <p:cNvSpPr txBox="1"/>
          <p:nvPr/>
        </p:nvSpPr>
        <p:spPr>
          <a:xfrm>
            <a:off x="5282468" y="2549581"/>
            <a:ext cx="119391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.9      .18 </a:t>
            </a:r>
          </a:p>
          <a:p>
            <a:r>
              <a:rPr lang="en-IN" dirty="0">
                <a:solidFill>
                  <a:schemeClr val="bg1"/>
                </a:solidFill>
              </a:rPr>
              <a:t>   .12</a:t>
            </a:r>
          </a:p>
          <a:p>
            <a:r>
              <a:rPr lang="en-IN" dirty="0">
                <a:solidFill>
                  <a:schemeClr val="bg1"/>
                </a:solidFill>
              </a:rPr>
              <a:t>       .14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1369D-EB5E-4C4E-BE17-89EDEC0E5266}"/>
              </a:ext>
            </a:extLst>
          </p:cNvPr>
          <p:cNvSpPr txBox="1"/>
          <p:nvPr/>
        </p:nvSpPr>
        <p:spPr>
          <a:xfrm>
            <a:off x="8348856" y="2590634"/>
            <a:ext cx="119391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.11     .10 </a:t>
            </a:r>
          </a:p>
          <a:p>
            <a:r>
              <a:rPr lang="en-IN" dirty="0">
                <a:solidFill>
                  <a:schemeClr val="bg1"/>
                </a:solidFill>
              </a:rPr>
              <a:t>     .14</a:t>
            </a:r>
          </a:p>
          <a:p>
            <a:r>
              <a:rPr lang="en-IN" dirty="0">
                <a:solidFill>
                  <a:schemeClr val="bg1"/>
                </a:solidFill>
              </a:rPr>
              <a:t>    .44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D731E-DA14-4513-A40F-8ABA7763C726}"/>
              </a:ext>
            </a:extLst>
          </p:cNvPr>
          <p:cNvSpPr txBox="1"/>
          <p:nvPr/>
        </p:nvSpPr>
        <p:spPr>
          <a:xfrm>
            <a:off x="536403" y="2192725"/>
            <a:ext cx="158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86A98-154F-412D-B1EE-F10037C9911D}"/>
              </a:ext>
            </a:extLst>
          </p:cNvPr>
          <p:cNvSpPr txBox="1"/>
          <p:nvPr/>
        </p:nvSpPr>
        <p:spPr>
          <a:xfrm>
            <a:off x="6753031" y="2295140"/>
            <a:ext cx="158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 - 3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1EBA7-9589-47AC-A956-0FE1BE63C6EA}"/>
              </a:ext>
            </a:extLst>
          </p:cNvPr>
          <p:cNvSpPr txBox="1"/>
          <p:nvPr/>
        </p:nvSpPr>
        <p:spPr>
          <a:xfrm>
            <a:off x="3597835" y="2281227"/>
            <a:ext cx="158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 - 2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4A858-8642-4801-A3C9-8014D290560D}"/>
              </a:ext>
            </a:extLst>
          </p:cNvPr>
          <p:cNvSpPr txBox="1"/>
          <p:nvPr/>
        </p:nvSpPr>
        <p:spPr>
          <a:xfrm>
            <a:off x="627742" y="3136005"/>
            <a:ext cx="1587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A1 = 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E51AB-9130-4264-9F77-8CD8C52E0B86}"/>
              </a:ext>
            </a:extLst>
          </p:cNvPr>
          <p:cNvSpPr txBox="1"/>
          <p:nvPr/>
        </p:nvSpPr>
        <p:spPr>
          <a:xfrm>
            <a:off x="3711027" y="3117332"/>
            <a:ext cx="1587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 = 13.25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184034-FFC7-4ECA-811C-336F6AA1F964}"/>
              </a:ext>
            </a:extLst>
          </p:cNvPr>
          <p:cNvSpPr txBox="1"/>
          <p:nvPr/>
        </p:nvSpPr>
        <p:spPr>
          <a:xfrm>
            <a:off x="6873874" y="3099055"/>
            <a:ext cx="15870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A3 = 19.75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30C03B-19B6-4000-BA9B-622A3EC49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70" t="44087" r="41746" b="44148"/>
          <a:stretch/>
        </p:blipFill>
        <p:spPr>
          <a:xfrm>
            <a:off x="843565" y="186946"/>
            <a:ext cx="1894114" cy="12003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4E4A7B-2D04-49DB-91BC-1FF2C13BC5A2}"/>
              </a:ext>
            </a:extLst>
          </p:cNvPr>
          <p:cNvSpPr txBox="1"/>
          <p:nvPr/>
        </p:nvSpPr>
        <p:spPr>
          <a:xfrm>
            <a:off x="-38547" y="1369635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C073F4-407A-46F1-9C9F-F6968119D3A8}"/>
              </a:ext>
            </a:extLst>
          </p:cNvPr>
          <p:cNvSpPr txBox="1"/>
          <p:nvPr/>
        </p:nvSpPr>
        <p:spPr>
          <a:xfrm>
            <a:off x="-38547" y="2205480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824201-5DC5-45D5-8EE5-F332C9DCA99D}"/>
              </a:ext>
            </a:extLst>
          </p:cNvPr>
          <p:cNvSpPr txBox="1"/>
          <p:nvPr/>
        </p:nvSpPr>
        <p:spPr>
          <a:xfrm>
            <a:off x="843564" y="3773974"/>
            <a:ext cx="1006392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For example,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Times New Roman" panose="02020603050405020304" pitchFamily="18" charset="0"/>
              </a:rPr>
              <a:t> period of  5 NMA would be calculated as follows:</a:t>
            </a:r>
          </a:p>
          <a:p>
            <a:pPr algn="l" fontAlgn="base"/>
            <a:endParaRPr lang="en-US" b="0" i="0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507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870F48-C817-4BB2-B6EC-E2EA9378C1D4}"/>
              </a:ext>
            </a:extLst>
          </p:cNvPr>
          <p:cNvCxnSpPr>
            <a:cxnSpLocks/>
          </p:cNvCxnSpPr>
          <p:nvPr/>
        </p:nvCxnSpPr>
        <p:spPr>
          <a:xfrm>
            <a:off x="4178647" y="1460690"/>
            <a:ext cx="0" cy="1435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B28B64-E106-4423-9553-41B78BE36314}"/>
              </a:ext>
            </a:extLst>
          </p:cNvPr>
          <p:cNvCxnSpPr>
            <a:cxnSpLocks/>
          </p:cNvCxnSpPr>
          <p:nvPr/>
        </p:nvCxnSpPr>
        <p:spPr>
          <a:xfrm>
            <a:off x="5648973" y="3251693"/>
            <a:ext cx="0" cy="219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F566AA-BFB8-4909-BFC8-6BF37840AFDB}"/>
              </a:ext>
            </a:extLst>
          </p:cNvPr>
          <p:cNvCxnSpPr>
            <a:cxnSpLocks/>
          </p:cNvCxnSpPr>
          <p:nvPr/>
        </p:nvCxnSpPr>
        <p:spPr>
          <a:xfrm>
            <a:off x="5227886" y="3260002"/>
            <a:ext cx="0" cy="219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73B24B-AD5A-4F9E-B7B0-1436E4FA8A33}"/>
              </a:ext>
            </a:extLst>
          </p:cNvPr>
          <p:cNvCxnSpPr>
            <a:cxnSpLocks/>
          </p:cNvCxnSpPr>
          <p:nvPr/>
        </p:nvCxnSpPr>
        <p:spPr>
          <a:xfrm>
            <a:off x="4663912" y="3274519"/>
            <a:ext cx="0" cy="219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A2F25-6ACC-4268-9106-E69386515848}"/>
              </a:ext>
            </a:extLst>
          </p:cNvPr>
          <p:cNvCxnSpPr>
            <a:cxnSpLocks/>
          </p:cNvCxnSpPr>
          <p:nvPr/>
        </p:nvCxnSpPr>
        <p:spPr>
          <a:xfrm>
            <a:off x="4222076" y="3250845"/>
            <a:ext cx="0" cy="219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2AB477B-4936-4E98-9BFF-03F6BB168018}"/>
              </a:ext>
            </a:extLst>
          </p:cNvPr>
          <p:cNvCxnSpPr>
            <a:cxnSpLocks/>
          </p:cNvCxnSpPr>
          <p:nvPr/>
        </p:nvCxnSpPr>
        <p:spPr>
          <a:xfrm>
            <a:off x="3755606" y="3260002"/>
            <a:ext cx="0" cy="219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7F9BAA-0FBD-4361-82C6-5415E712A38C}"/>
              </a:ext>
            </a:extLst>
          </p:cNvPr>
          <p:cNvCxnSpPr>
            <a:cxnSpLocks/>
          </p:cNvCxnSpPr>
          <p:nvPr/>
        </p:nvCxnSpPr>
        <p:spPr>
          <a:xfrm>
            <a:off x="3284770" y="3251693"/>
            <a:ext cx="0" cy="219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AB600D-B6E3-4779-824E-5D354ADE95C4}"/>
              </a:ext>
            </a:extLst>
          </p:cNvPr>
          <p:cNvCxnSpPr>
            <a:cxnSpLocks/>
          </p:cNvCxnSpPr>
          <p:nvPr/>
        </p:nvCxnSpPr>
        <p:spPr>
          <a:xfrm>
            <a:off x="2817161" y="3280802"/>
            <a:ext cx="0" cy="219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4B20B4-8425-4265-B070-433B159AA700}"/>
              </a:ext>
            </a:extLst>
          </p:cNvPr>
          <p:cNvCxnSpPr>
            <a:cxnSpLocks/>
          </p:cNvCxnSpPr>
          <p:nvPr/>
        </p:nvCxnSpPr>
        <p:spPr>
          <a:xfrm>
            <a:off x="5585011" y="1104536"/>
            <a:ext cx="0" cy="1435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1C4CC8-7645-4F65-B06A-0CC1AE300834}"/>
              </a:ext>
            </a:extLst>
          </p:cNvPr>
          <p:cNvCxnSpPr>
            <a:cxnSpLocks/>
          </p:cNvCxnSpPr>
          <p:nvPr/>
        </p:nvCxnSpPr>
        <p:spPr>
          <a:xfrm>
            <a:off x="5114364" y="1400371"/>
            <a:ext cx="0" cy="1435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8DD802-61DC-4A04-A989-0FCFA8BB16B3}"/>
              </a:ext>
            </a:extLst>
          </p:cNvPr>
          <p:cNvCxnSpPr>
            <a:cxnSpLocks/>
          </p:cNvCxnSpPr>
          <p:nvPr/>
        </p:nvCxnSpPr>
        <p:spPr>
          <a:xfrm>
            <a:off x="4630270" y="1534842"/>
            <a:ext cx="0" cy="1435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590D03-39A0-499B-8644-576CDC92DC0C}"/>
              </a:ext>
            </a:extLst>
          </p:cNvPr>
          <p:cNvCxnSpPr>
            <a:cxnSpLocks/>
          </p:cNvCxnSpPr>
          <p:nvPr/>
        </p:nvCxnSpPr>
        <p:spPr>
          <a:xfrm>
            <a:off x="3742764" y="1104536"/>
            <a:ext cx="0" cy="1435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A1C39B-6037-49AB-A366-7D8336D66F50}"/>
              </a:ext>
            </a:extLst>
          </p:cNvPr>
          <p:cNvCxnSpPr>
            <a:cxnSpLocks/>
          </p:cNvCxnSpPr>
          <p:nvPr/>
        </p:nvCxnSpPr>
        <p:spPr>
          <a:xfrm>
            <a:off x="3281082" y="1534842"/>
            <a:ext cx="0" cy="1435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BB24F41-DECA-4CBB-8276-5D11EC089CCD}"/>
              </a:ext>
            </a:extLst>
          </p:cNvPr>
          <p:cNvSpPr txBox="1"/>
          <p:nvPr/>
        </p:nvSpPr>
        <p:spPr>
          <a:xfrm>
            <a:off x="775988" y="174348"/>
            <a:ext cx="11577545" cy="72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 Moving Average is a Stock Technical Indicator that is commonly used in Technical Analysis to predict the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stimated Future Price of stock or to generate the signal either we should “ </a:t>
            </a:r>
            <a:r>
              <a:rPr lang="en-IN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”, “ </a:t>
            </a:r>
            <a:r>
              <a:rPr lang="en-IN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”or  “ </a:t>
            </a:r>
            <a:r>
              <a:rPr lang="en-IN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r>
              <a:rPr lang="en-IN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06F26-62D8-4CBD-849E-CB4B80CE1034}"/>
              </a:ext>
            </a:extLst>
          </p:cNvPr>
          <p:cNvSpPr txBox="1"/>
          <p:nvPr/>
        </p:nvSpPr>
        <p:spPr>
          <a:xfrm>
            <a:off x="339362" y="174348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→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33E9A-CD0B-4970-9DD8-74483A860A70}"/>
              </a:ext>
            </a:extLst>
          </p:cNvPr>
          <p:cNvSpPr txBox="1"/>
          <p:nvPr/>
        </p:nvSpPr>
        <p:spPr>
          <a:xfrm>
            <a:off x="339362" y="1238224"/>
            <a:ext cx="4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→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10E585-7CE0-4E2B-A1AA-FAF05AFD22CD}"/>
              </a:ext>
            </a:extLst>
          </p:cNvPr>
          <p:cNvSpPr/>
          <p:nvPr/>
        </p:nvSpPr>
        <p:spPr>
          <a:xfrm>
            <a:off x="2621294" y="2097497"/>
            <a:ext cx="391734" cy="112194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687750-0239-4932-BF10-C74F5FFCE7C4}"/>
              </a:ext>
            </a:extLst>
          </p:cNvPr>
          <p:cNvSpPr/>
          <p:nvPr/>
        </p:nvSpPr>
        <p:spPr>
          <a:xfrm>
            <a:off x="3078092" y="1747873"/>
            <a:ext cx="391734" cy="1121948"/>
          </a:xfrm>
          <a:prstGeom prst="rect">
            <a:avLst/>
          </a:prstGeom>
          <a:solidFill>
            <a:srgbClr val="F0353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12D47C-0277-416F-9DEE-25A7AB4B029E}"/>
              </a:ext>
            </a:extLst>
          </p:cNvPr>
          <p:cNvSpPr/>
          <p:nvPr/>
        </p:nvSpPr>
        <p:spPr>
          <a:xfrm>
            <a:off x="5416938" y="1050747"/>
            <a:ext cx="370236" cy="1367789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B8CFD7-253F-4422-8C37-9A5640067324}"/>
              </a:ext>
            </a:extLst>
          </p:cNvPr>
          <p:cNvSpPr/>
          <p:nvPr/>
        </p:nvSpPr>
        <p:spPr>
          <a:xfrm>
            <a:off x="4935832" y="1103610"/>
            <a:ext cx="365268" cy="1408113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E6A2EA-6CD3-423C-A249-9BEEBFF050E7}"/>
              </a:ext>
            </a:extLst>
          </p:cNvPr>
          <p:cNvSpPr/>
          <p:nvPr/>
        </p:nvSpPr>
        <p:spPr>
          <a:xfrm>
            <a:off x="3534890" y="1400371"/>
            <a:ext cx="393430" cy="1530288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58F2E7-0E2B-41F8-9ED6-161A45F3D6EA}"/>
              </a:ext>
            </a:extLst>
          </p:cNvPr>
          <p:cNvSpPr/>
          <p:nvPr/>
        </p:nvSpPr>
        <p:spPr>
          <a:xfrm>
            <a:off x="4000086" y="1400371"/>
            <a:ext cx="365268" cy="1366297"/>
          </a:xfrm>
          <a:prstGeom prst="rect">
            <a:avLst/>
          </a:prstGeom>
          <a:solidFill>
            <a:srgbClr val="F0353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3DF08A-7020-49BD-9A6A-3807CDBAD999}"/>
              </a:ext>
            </a:extLst>
          </p:cNvPr>
          <p:cNvSpPr/>
          <p:nvPr/>
        </p:nvSpPr>
        <p:spPr>
          <a:xfrm>
            <a:off x="4474150" y="2015344"/>
            <a:ext cx="391734" cy="794256"/>
          </a:xfrm>
          <a:prstGeom prst="rect">
            <a:avLst/>
          </a:prstGeom>
          <a:solidFill>
            <a:srgbClr val="F03534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1B1D20-05ED-43EA-9D70-3B1EBC699485}"/>
              </a:ext>
            </a:extLst>
          </p:cNvPr>
          <p:cNvGrpSpPr/>
          <p:nvPr/>
        </p:nvGrpSpPr>
        <p:grpSpPr>
          <a:xfrm rot="16200000">
            <a:off x="6845822" y="2045220"/>
            <a:ext cx="2525926" cy="241631"/>
            <a:chOff x="3881029" y="3284984"/>
            <a:chExt cx="6164578" cy="216024"/>
          </a:xfrm>
        </p:grpSpPr>
        <p:sp>
          <p:nvSpPr>
            <p:cNvPr id="16" name="Right Arrow 4">
              <a:extLst>
                <a:ext uri="{FF2B5EF4-FFF2-40B4-BE49-F238E27FC236}">
                  <a16:creationId xmlns:a16="http://schemas.microsoft.com/office/drawing/2014/main" id="{4AAB8819-8BEF-40E2-AC19-786F8679A852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444409-06E5-4396-A4C1-FBD3EA37B137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32A143-F2C5-4922-BC28-9F8943AD3B86}"/>
              </a:ext>
            </a:extLst>
          </p:cNvPr>
          <p:cNvSpPr txBox="1"/>
          <p:nvPr/>
        </p:nvSpPr>
        <p:spPr>
          <a:xfrm>
            <a:off x="8296768" y="1060864"/>
            <a:ext cx="2432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197706-91FD-4657-B27B-E47012136B86}"/>
              </a:ext>
            </a:extLst>
          </p:cNvPr>
          <p:cNvSpPr txBox="1"/>
          <p:nvPr/>
        </p:nvSpPr>
        <p:spPr>
          <a:xfrm>
            <a:off x="1386512" y="3219445"/>
            <a:ext cx="854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Date</a:t>
            </a:r>
            <a:endParaRPr lang="en-IN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71E12-E2E0-4563-B47A-30835515A9B2}"/>
              </a:ext>
            </a:extLst>
          </p:cNvPr>
          <p:cNvSpPr txBox="1"/>
          <p:nvPr/>
        </p:nvSpPr>
        <p:spPr>
          <a:xfrm>
            <a:off x="2621294" y="3458097"/>
            <a:ext cx="35233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15    16    17    18     19     20    21</a:t>
            </a:r>
            <a:endParaRPr lang="en-IN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2E3E0A-3EFF-453A-97ED-EC48EFDFFE0E}"/>
              </a:ext>
            </a:extLst>
          </p:cNvPr>
          <p:cNvGrpSpPr/>
          <p:nvPr/>
        </p:nvGrpSpPr>
        <p:grpSpPr>
          <a:xfrm>
            <a:off x="2210856" y="3280802"/>
            <a:ext cx="6569159" cy="190865"/>
            <a:chOff x="3881029" y="3284984"/>
            <a:chExt cx="6164578" cy="216024"/>
          </a:xfrm>
        </p:grpSpPr>
        <p:sp>
          <p:nvSpPr>
            <p:cNvPr id="22" name="Right Arrow 4">
              <a:extLst>
                <a:ext uri="{FF2B5EF4-FFF2-40B4-BE49-F238E27FC236}">
                  <a16:creationId xmlns:a16="http://schemas.microsoft.com/office/drawing/2014/main" id="{5BB118AB-D76F-4C5E-A159-639BA6EF42F2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50F3FD-D5BA-41A1-A4C6-F9C317518157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4ECA0D6B-E963-4C6B-A28E-687C490AD0FD}"/>
              </a:ext>
            </a:extLst>
          </p:cNvPr>
          <p:cNvSpPr/>
          <p:nvPr/>
        </p:nvSpPr>
        <p:spPr>
          <a:xfrm>
            <a:off x="5339662" y="2629991"/>
            <a:ext cx="490697" cy="368881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E3E806-F571-4967-9A47-979E4AE9D01A}"/>
              </a:ext>
            </a:extLst>
          </p:cNvPr>
          <p:cNvSpPr txBox="1"/>
          <p:nvPr/>
        </p:nvSpPr>
        <p:spPr>
          <a:xfrm>
            <a:off x="1800808" y="3966211"/>
            <a:ext cx="8531454" cy="2698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fontAlgn="base"/>
            <a:endParaRPr lang="en-US" b="0" i="0" dirty="0">
              <a:solidFill>
                <a:schemeClr val="bg1"/>
              </a:solidFill>
              <a:effectLst/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graphicFrame>
        <p:nvGraphicFramePr>
          <p:cNvPr id="42" name="Table 76">
            <a:extLst>
              <a:ext uri="{FF2B5EF4-FFF2-40B4-BE49-F238E27FC236}">
                <a16:creationId xmlns:a16="http://schemas.microsoft.com/office/drawing/2014/main" id="{C8898C40-4DE9-44E0-9258-ED98BCDEF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063500"/>
              </p:ext>
            </p:extLst>
          </p:nvPr>
        </p:nvGraphicFramePr>
        <p:xfrm>
          <a:off x="1576149" y="3964023"/>
          <a:ext cx="8614774" cy="2673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0682">
                  <a:extLst>
                    <a:ext uri="{9D8B030D-6E8A-4147-A177-3AD203B41FA5}">
                      <a16:colId xmlns:a16="http://schemas.microsoft.com/office/drawing/2014/main" val="2727456691"/>
                    </a:ext>
                  </a:extLst>
                </a:gridCol>
                <a:gridCol w="1230682">
                  <a:extLst>
                    <a:ext uri="{9D8B030D-6E8A-4147-A177-3AD203B41FA5}">
                      <a16:colId xmlns:a16="http://schemas.microsoft.com/office/drawing/2014/main" val="3475824931"/>
                    </a:ext>
                  </a:extLst>
                </a:gridCol>
                <a:gridCol w="1230682">
                  <a:extLst>
                    <a:ext uri="{9D8B030D-6E8A-4147-A177-3AD203B41FA5}">
                      <a16:colId xmlns:a16="http://schemas.microsoft.com/office/drawing/2014/main" val="1163298719"/>
                    </a:ext>
                  </a:extLst>
                </a:gridCol>
                <a:gridCol w="1230682">
                  <a:extLst>
                    <a:ext uri="{9D8B030D-6E8A-4147-A177-3AD203B41FA5}">
                      <a16:colId xmlns:a16="http://schemas.microsoft.com/office/drawing/2014/main" val="1379506817"/>
                    </a:ext>
                  </a:extLst>
                </a:gridCol>
                <a:gridCol w="1230682">
                  <a:extLst>
                    <a:ext uri="{9D8B030D-6E8A-4147-A177-3AD203B41FA5}">
                      <a16:colId xmlns:a16="http://schemas.microsoft.com/office/drawing/2014/main" val="2758458818"/>
                    </a:ext>
                  </a:extLst>
                </a:gridCol>
                <a:gridCol w="1230682">
                  <a:extLst>
                    <a:ext uri="{9D8B030D-6E8A-4147-A177-3AD203B41FA5}">
                      <a16:colId xmlns:a16="http://schemas.microsoft.com/office/drawing/2014/main" val="2811255311"/>
                    </a:ext>
                  </a:extLst>
                </a:gridCol>
                <a:gridCol w="1230682">
                  <a:extLst>
                    <a:ext uri="{9D8B030D-6E8A-4147-A177-3AD203B41FA5}">
                      <a16:colId xmlns:a16="http://schemas.microsoft.com/office/drawing/2014/main" val="4278134675"/>
                    </a:ext>
                  </a:extLst>
                </a:gridCol>
              </a:tblGrid>
              <a:tr h="40058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Set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Open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Close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Avg. Point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75552"/>
                  </a:ext>
                </a:extLst>
              </a:tr>
              <a:tr h="40058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17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509842"/>
                  </a:ext>
                </a:extLst>
              </a:tr>
              <a:tr h="40058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25.5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5625445"/>
                  </a:ext>
                </a:extLst>
              </a:tr>
              <a:tr h="40058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22.5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979007"/>
                  </a:ext>
                </a:extLst>
              </a:tr>
              <a:tr h="40058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18.5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659549"/>
                  </a:ext>
                </a:extLst>
              </a:tr>
              <a:tr h="40058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21</a:t>
                      </a:r>
                      <a:r>
                        <a:rPr lang="en-IN" baseline="30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30.25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84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84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18211DA-7C90-4946-9965-E7A5063B4D8B}"/>
              </a:ext>
            </a:extLst>
          </p:cNvPr>
          <p:cNvGrpSpPr/>
          <p:nvPr/>
        </p:nvGrpSpPr>
        <p:grpSpPr>
          <a:xfrm>
            <a:off x="7315665" y="3511466"/>
            <a:ext cx="2680393" cy="698887"/>
            <a:chOff x="-551083" y="1905022"/>
            <a:chExt cx="4104456" cy="1152128"/>
          </a:xfrm>
          <a:solidFill>
            <a:srgbClr val="92D050"/>
          </a:solidFill>
        </p:grpSpPr>
        <p:sp>
          <p:nvSpPr>
            <p:cNvPr id="12" name="Right Arrow 8">
              <a:extLst>
                <a:ext uri="{FF2B5EF4-FFF2-40B4-BE49-F238E27FC236}">
                  <a16:creationId xmlns:a16="http://schemas.microsoft.com/office/drawing/2014/main" id="{62D93A47-E4AB-4066-BD9F-FE33E7244196}"/>
                </a:ext>
              </a:extLst>
            </p:cNvPr>
            <p:cNvSpPr/>
            <p:nvPr/>
          </p:nvSpPr>
          <p:spPr>
            <a:xfrm>
              <a:off x="-551083" y="190502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73000">
                  <a:srgbClr val="92D050"/>
                </a:gs>
                <a:gs pos="92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CAD997-C022-4FAA-8B20-C9125BA5F082}"/>
                </a:ext>
              </a:extLst>
            </p:cNvPr>
            <p:cNvSpPr txBox="1"/>
            <p:nvPr/>
          </p:nvSpPr>
          <p:spPr>
            <a:xfrm>
              <a:off x="632698" y="2160069"/>
              <a:ext cx="2326398" cy="60885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bg1"/>
                  </a:solidFill>
                </a:rPr>
                <a:t>BUY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D05648C-CF9F-4C09-BCF0-A3724A32F4E2}"/>
              </a:ext>
            </a:extLst>
          </p:cNvPr>
          <p:cNvSpPr txBox="1"/>
          <p:nvPr/>
        </p:nvSpPr>
        <p:spPr>
          <a:xfrm>
            <a:off x="775989" y="137738"/>
            <a:ext cx="11097764" cy="78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NMA = ( A1 + A2 + A3 - - -  An ) / N                                                                                                                                   </a:t>
            </a:r>
            <a:r>
              <a:rPr lang="en-IN" sz="2000" b="0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, We are finding 5 Days NMA ;  </a:t>
            </a:r>
            <a:r>
              <a:rPr lang="en-IN" sz="2400" b="0" i="0" dirty="0">
                <a:solidFill>
                  <a:schemeClr val="tx2">
                    <a:lumMod val="50000"/>
                  </a:schemeClr>
                </a:solidFill>
                <a:effectLst/>
                <a:latin typeface="Google Sans"/>
              </a:rPr>
              <a:t>∴</a:t>
            </a:r>
            <a:r>
              <a:rPr lang="en-IN" sz="2000" b="0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 = 5</a:t>
            </a:r>
            <a:r>
              <a:rPr lang="en-IN" sz="2000" b="0" i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20140-349F-41EF-B865-2093E0E5517C}"/>
              </a:ext>
            </a:extLst>
          </p:cNvPr>
          <p:cNvSpPr txBox="1"/>
          <p:nvPr/>
        </p:nvSpPr>
        <p:spPr>
          <a:xfrm>
            <a:off x="775989" y="937899"/>
            <a:ext cx="11097764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= Avg. of Data in Data 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D00E3-E435-43B4-B565-7BAF501F6292}"/>
              </a:ext>
            </a:extLst>
          </p:cNvPr>
          <p:cNvSpPr txBox="1"/>
          <p:nvPr/>
        </p:nvSpPr>
        <p:spPr>
          <a:xfrm>
            <a:off x="775989" y="1349429"/>
            <a:ext cx="2194818" cy="1716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A17 = 22                                                                                                                                                                              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A18 = 25.5                                                                                                                                                                     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A19 = 22.5	                        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A20 = 18.5	                           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A21 = 30.25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25D5C-EE8B-4AF8-AA7C-204457FE5442}"/>
              </a:ext>
            </a:extLst>
          </p:cNvPr>
          <p:cNvSpPr txBox="1"/>
          <p:nvPr/>
        </p:nvSpPr>
        <p:spPr>
          <a:xfrm>
            <a:off x="775989" y="3192687"/>
            <a:ext cx="11097764" cy="1810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Now, If Next Day Price is Going :</a:t>
            </a:r>
          </a:p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Above 25.8 Then Technical Indicator Indicates the BUY Signal.</a:t>
            </a:r>
          </a:p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Below 25.8 Then Technical Indicator Indicates the SELL Signal.</a:t>
            </a:r>
          </a:p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Moving Around 25.8 Then it Indicates the WAIT Signal which means Market is Neutral.</a:t>
            </a:r>
            <a:endParaRPr lang="en-IN" sz="20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1C58B-BFE9-402B-953B-6228C30BD156}"/>
              </a:ext>
            </a:extLst>
          </p:cNvPr>
          <p:cNvSpPr txBox="1"/>
          <p:nvPr/>
        </p:nvSpPr>
        <p:spPr>
          <a:xfrm>
            <a:off x="775989" y="5151894"/>
            <a:ext cx="4328671" cy="16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 : </a:t>
            </a:r>
          </a:p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Good Accuracy.</a:t>
            </a:r>
          </a:p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ii) Generate BUY / SELL Signal to make you earn Profit.</a:t>
            </a:r>
            <a:endParaRPr lang="en-IN" sz="20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A9BB4-A8BF-4D32-A91C-295FC0C6D734}"/>
              </a:ext>
            </a:extLst>
          </p:cNvPr>
          <p:cNvSpPr txBox="1"/>
          <p:nvPr/>
        </p:nvSpPr>
        <p:spPr>
          <a:xfrm>
            <a:off x="6120157" y="5188504"/>
            <a:ext cx="5826517" cy="11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Disa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dvantage : </a:t>
            </a:r>
          </a:p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Sometimes it Fails due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Market Sentiments / Moods  (Rarely ).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3BB84-3F4D-495A-B0A3-5C25DB13F1C3}"/>
              </a:ext>
            </a:extLst>
          </p:cNvPr>
          <p:cNvCxnSpPr>
            <a:cxnSpLocks/>
          </p:cNvCxnSpPr>
          <p:nvPr/>
        </p:nvCxnSpPr>
        <p:spPr>
          <a:xfrm>
            <a:off x="5308847" y="5188504"/>
            <a:ext cx="0" cy="1600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EF9C91-0B37-4923-BFDF-8BD61DF571C6}"/>
              </a:ext>
            </a:extLst>
          </p:cNvPr>
          <p:cNvGrpSpPr/>
          <p:nvPr/>
        </p:nvGrpSpPr>
        <p:grpSpPr>
          <a:xfrm>
            <a:off x="7476940" y="4062722"/>
            <a:ext cx="3070143" cy="658530"/>
            <a:chOff x="4694684" y="1960632"/>
            <a:chExt cx="4104456" cy="1152128"/>
          </a:xfrm>
        </p:grpSpPr>
        <p:sp>
          <p:nvSpPr>
            <p:cNvPr id="15" name="Right Arrow 11">
              <a:extLst>
                <a:ext uri="{FF2B5EF4-FFF2-40B4-BE49-F238E27FC236}">
                  <a16:creationId xmlns:a16="http://schemas.microsoft.com/office/drawing/2014/main" id="{2BC4BBFC-095C-4404-9A92-CFA435F0AE0F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rgbClr val="FF0000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2E5630-3910-457C-BCA0-5CB00643C81F}"/>
                </a:ext>
              </a:extLst>
            </p:cNvPr>
            <p:cNvSpPr txBox="1"/>
            <p:nvPr/>
          </p:nvSpPr>
          <p:spPr>
            <a:xfrm>
              <a:off x="5260737" y="2202153"/>
              <a:ext cx="2327160" cy="646163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SELL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17D590-53FC-4D17-91C7-E8D243D14539}"/>
              </a:ext>
            </a:extLst>
          </p:cNvPr>
          <p:cNvCxnSpPr>
            <a:cxnSpLocks/>
          </p:cNvCxnSpPr>
          <p:nvPr/>
        </p:nvCxnSpPr>
        <p:spPr>
          <a:xfrm flipV="1">
            <a:off x="1428172" y="5103883"/>
            <a:ext cx="7424463" cy="1208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B2F07D-C251-4D6A-97B1-CF47B8A199AD}"/>
              </a:ext>
            </a:extLst>
          </p:cNvPr>
          <p:cNvSpPr txBox="1"/>
          <p:nvPr/>
        </p:nvSpPr>
        <p:spPr>
          <a:xfrm>
            <a:off x="4256545" y="1437940"/>
            <a:ext cx="7490695" cy="875689"/>
          </a:xfrm>
          <a:prstGeom prst="rect">
            <a:avLst/>
          </a:prstGeom>
          <a:solidFill>
            <a:schemeClr val="tx1">
              <a:lumMod val="75000"/>
              <a:lumOff val="25000"/>
              <a:alpha val="84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Day NMA = ( 22 + 25.5 + 22.5 +18.5 + 30.25 ) / 5</a:t>
            </a:r>
          </a:p>
          <a:p>
            <a:pPr>
              <a:lnSpc>
                <a:spcPct val="107000"/>
              </a:lnSpc>
              <a:spcAft>
                <a:spcPts val="1125"/>
              </a:spcAft>
            </a:pPr>
            <a:r>
              <a:rPr lang="en-IN" sz="20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     =  129 / 5   = &gt;  25.8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C85D91-72EA-4D37-89B7-D79794E5C8B2}"/>
              </a:ext>
            </a:extLst>
          </p:cNvPr>
          <p:cNvSpPr txBox="1"/>
          <p:nvPr/>
        </p:nvSpPr>
        <p:spPr>
          <a:xfrm>
            <a:off x="339362" y="1238224"/>
            <a:ext cx="4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→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6FFE8-88CC-4E1C-8486-52AD8CAF174C}"/>
              </a:ext>
            </a:extLst>
          </p:cNvPr>
          <p:cNvSpPr txBox="1"/>
          <p:nvPr/>
        </p:nvSpPr>
        <p:spPr>
          <a:xfrm>
            <a:off x="282473" y="3244334"/>
            <a:ext cx="4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→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A05EA-61BF-4B38-8D65-161ECC431978}"/>
              </a:ext>
            </a:extLst>
          </p:cNvPr>
          <p:cNvSpPr txBox="1"/>
          <p:nvPr/>
        </p:nvSpPr>
        <p:spPr>
          <a:xfrm>
            <a:off x="339372" y="93601"/>
            <a:ext cx="4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→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14EC76-B9A3-492D-9024-6F2E0E0617EB}"/>
              </a:ext>
            </a:extLst>
          </p:cNvPr>
          <p:cNvSpPr txBox="1"/>
          <p:nvPr/>
        </p:nvSpPr>
        <p:spPr>
          <a:xfrm>
            <a:off x="246699" y="5188504"/>
            <a:ext cx="4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→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8D77A-D050-45E2-957B-CDF3F7875464}"/>
              </a:ext>
            </a:extLst>
          </p:cNvPr>
          <p:cNvSpPr txBox="1"/>
          <p:nvPr/>
        </p:nvSpPr>
        <p:spPr>
          <a:xfrm>
            <a:off x="5376987" y="5188504"/>
            <a:ext cx="4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→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5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5" name="Straight Arrow Connector 2064">
            <a:extLst>
              <a:ext uri="{FF2B5EF4-FFF2-40B4-BE49-F238E27FC236}">
                <a16:creationId xmlns:a16="http://schemas.microsoft.com/office/drawing/2014/main" id="{7C3D7BBB-2437-42C1-A282-1487113CE7BD}"/>
              </a:ext>
            </a:extLst>
          </p:cNvPr>
          <p:cNvCxnSpPr>
            <a:cxnSpLocks/>
            <a:stCxn id="83" idx="0"/>
            <a:endCxn id="98" idx="2"/>
          </p:cNvCxnSpPr>
          <p:nvPr/>
        </p:nvCxnSpPr>
        <p:spPr>
          <a:xfrm flipV="1">
            <a:off x="9190796" y="3993306"/>
            <a:ext cx="2" cy="492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0B7F86-4650-49EC-A681-A6908E72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008" y="202019"/>
            <a:ext cx="2625012" cy="450039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r>
              <a:rPr lang="en-IN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AB7AA219-91BC-4671-A24C-58FE0B227259}"/>
              </a:ext>
            </a:extLst>
          </p:cNvPr>
          <p:cNvSpPr/>
          <p:nvPr/>
        </p:nvSpPr>
        <p:spPr>
          <a:xfrm>
            <a:off x="2111079" y="202019"/>
            <a:ext cx="1174101" cy="989822"/>
          </a:xfrm>
          <a:prstGeom prst="donut">
            <a:avLst>
              <a:gd name="adj" fmla="val 1164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2">
                    <a:lumMod val="50000"/>
                  </a:schemeClr>
                </a:solidFill>
              </a:rPr>
              <a:t>Start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050" name="Straight Arrow Connector 2049">
            <a:extLst>
              <a:ext uri="{FF2B5EF4-FFF2-40B4-BE49-F238E27FC236}">
                <a16:creationId xmlns:a16="http://schemas.microsoft.com/office/drawing/2014/main" id="{93175588-4CEB-4C72-9F63-9B2CDC415ACB}"/>
              </a:ext>
            </a:extLst>
          </p:cNvPr>
          <p:cNvCxnSpPr>
            <a:cxnSpLocks/>
            <a:stCxn id="63" idx="4"/>
            <a:endCxn id="2048" idx="0"/>
          </p:cNvCxnSpPr>
          <p:nvPr/>
        </p:nvCxnSpPr>
        <p:spPr>
          <a:xfrm flipH="1">
            <a:off x="2694054" y="1191841"/>
            <a:ext cx="4076" cy="681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617AAC-1AA9-42D7-ACED-FA68CDCD1B41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2702172" y="4534570"/>
            <a:ext cx="20956" cy="840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Arrow Connector 2054">
            <a:extLst>
              <a:ext uri="{FF2B5EF4-FFF2-40B4-BE49-F238E27FC236}">
                <a16:creationId xmlns:a16="http://schemas.microsoft.com/office/drawing/2014/main" id="{134D1B33-955B-4743-996A-E693C0A0C260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874995" y="5638893"/>
            <a:ext cx="41639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07B9541-346E-4592-9AAE-A64270710C92}"/>
              </a:ext>
            </a:extLst>
          </p:cNvPr>
          <p:cNvSpPr txBox="1"/>
          <p:nvPr/>
        </p:nvSpPr>
        <p:spPr>
          <a:xfrm>
            <a:off x="5024199" y="4964570"/>
            <a:ext cx="210160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Database</a:t>
            </a:r>
          </a:p>
        </p:txBody>
      </p:sp>
      <p:cxnSp>
        <p:nvCxnSpPr>
          <p:cNvPr id="2060" name="Straight Arrow Connector 2059">
            <a:extLst>
              <a:ext uri="{FF2B5EF4-FFF2-40B4-BE49-F238E27FC236}">
                <a16:creationId xmlns:a16="http://schemas.microsoft.com/office/drawing/2014/main" id="{BEE76201-B997-4EE7-A277-20E03BB9FD91}"/>
              </a:ext>
            </a:extLst>
          </p:cNvPr>
          <p:cNvCxnSpPr>
            <a:cxnSpLocks/>
          </p:cNvCxnSpPr>
          <p:nvPr/>
        </p:nvCxnSpPr>
        <p:spPr>
          <a:xfrm flipV="1">
            <a:off x="7051073" y="4627991"/>
            <a:ext cx="7821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Flowchart: Magnetic Disk 94">
            <a:extLst>
              <a:ext uri="{FF2B5EF4-FFF2-40B4-BE49-F238E27FC236}">
                <a16:creationId xmlns:a16="http://schemas.microsoft.com/office/drawing/2014/main" id="{6FE0881D-6134-4235-8F5F-595A2F96CBAB}"/>
              </a:ext>
            </a:extLst>
          </p:cNvPr>
          <p:cNvSpPr/>
          <p:nvPr/>
        </p:nvSpPr>
        <p:spPr>
          <a:xfrm>
            <a:off x="5357321" y="3651873"/>
            <a:ext cx="914389" cy="877078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Flowchart: Magnetic Disk 95">
            <a:extLst>
              <a:ext uri="{FF2B5EF4-FFF2-40B4-BE49-F238E27FC236}">
                <a16:creationId xmlns:a16="http://schemas.microsoft.com/office/drawing/2014/main" id="{2EE857C2-FC41-4FD2-8997-A9ABD5FAAF93}"/>
              </a:ext>
            </a:extLst>
          </p:cNvPr>
          <p:cNvSpPr/>
          <p:nvPr/>
        </p:nvSpPr>
        <p:spPr>
          <a:xfrm>
            <a:off x="5941251" y="4021362"/>
            <a:ext cx="914389" cy="877078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Flowchart: Magnetic Disk 96">
            <a:extLst>
              <a:ext uri="{FF2B5EF4-FFF2-40B4-BE49-F238E27FC236}">
                <a16:creationId xmlns:a16="http://schemas.microsoft.com/office/drawing/2014/main" id="{07393DC5-2D5B-4EC9-9136-5E49B81AAFDA}"/>
              </a:ext>
            </a:extLst>
          </p:cNvPr>
          <p:cNvSpPr/>
          <p:nvPr/>
        </p:nvSpPr>
        <p:spPr>
          <a:xfrm>
            <a:off x="5026862" y="4052653"/>
            <a:ext cx="914389" cy="877078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0EC4B9C-B76D-4598-AB26-92C3C1C74039}"/>
              </a:ext>
            </a:extLst>
          </p:cNvPr>
          <p:cNvCxnSpPr>
            <a:cxnSpLocks/>
            <a:stCxn id="98" idx="0"/>
            <a:endCxn id="28" idx="2"/>
          </p:cNvCxnSpPr>
          <p:nvPr/>
        </p:nvCxnSpPr>
        <p:spPr>
          <a:xfrm flipH="1" flipV="1">
            <a:off x="9190796" y="3096203"/>
            <a:ext cx="2" cy="485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09DA94D-A8E2-46AC-8D38-2F500A25C90C}"/>
              </a:ext>
            </a:extLst>
          </p:cNvPr>
          <p:cNvSpPr/>
          <p:nvPr/>
        </p:nvSpPr>
        <p:spPr>
          <a:xfrm>
            <a:off x="1529417" y="3000737"/>
            <a:ext cx="2345577" cy="451752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Select Sector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8ADFC5-AA4E-48DF-A433-92CFDE22C622}"/>
              </a:ext>
            </a:extLst>
          </p:cNvPr>
          <p:cNvSpPr/>
          <p:nvPr/>
        </p:nvSpPr>
        <p:spPr>
          <a:xfrm>
            <a:off x="1529349" y="4090412"/>
            <a:ext cx="2345646" cy="44415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Select Company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BC85EDD-E5E9-4628-B3BF-6A494B13A95A}"/>
              </a:ext>
            </a:extLst>
          </p:cNvPr>
          <p:cNvSpPr/>
          <p:nvPr/>
        </p:nvSpPr>
        <p:spPr>
          <a:xfrm>
            <a:off x="1571261" y="5375499"/>
            <a:ext cx="2303734" cy="52678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Input Time Length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74DE93-E66A-4E3E-A55E-FB78D184543A}"/>
              </a:ext>
            </a:extLst>
          </p:cNvPr>
          <p:cNvSpPr/>
          <p:nvPr/>
        </p:nvSpPr>
        <p:spPr>
          <a:xfrm>
            <a:off x="8038929" y="5347229"/>
            <a:ext cx="2303734" cy="58332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Display NMA Price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D330015-B937-4731-8102-26BCBD3BDD7A}"/>
              </a:ext>
            </a:extLst>
          </p:cNvPr>
          <p:cNvSpPr/>
          <p:nvPr/>
        </p:nvSpPr>
        <p:spPr>
          <a:xfrm>
            <a:off x="8038931" y="3581505"/>
            <a:ext cx="2303734" cy="41180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Generate Signal</a:t>
            </a:r>
          </a:p>
        </p:txBody>
      </p:sp>
      <p:sp>
        <p:nvSpPr>
          <p:cNvPr id="112" name="Circle: Hollow 111">
            <a:extLst>
              <a:ext uri="{FF2B5EF4-FFF2-40B4-BE49-F238E27FC236}">
                <a16:creationId xmlns:a16="http://schemas.microsoft.com/office/drawing/2014/main" id="{FCABAE2D-7EDF-4BD4-957D-F77A60E66FC6}"/>
              </a:ext>
            </a:extLst>
          </p:cNvPr>
          <p:cNvSpPr/>
          <p:nvPr/>
        </p:nvSpPr>
        <p:spPr>
          <a:xfrm>
            <a:off x="8603747" y="222768"/>
            <a:ext cx="1174101" cy="989822"/>
          </a:xfrm>
          <a:prstGeom prst="donut">
            <a:avLst>
              <a:gd name="adj" fmla="val 11641"/>
            </a:avLst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2">
                    <a:lumMod val="50000"/>
                  </a:schemeClr>
                </a:solidFill>
              </a:rPr>
              <a:t>End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8608373-7A25-423E-A7EE-C100B6B033F4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flipH="1">
            <a:off x="2702172" y="3452489"/>
            <a:ext cx="34" cy="637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A1EE1D8-25FC-4304-908C-44445E2481CF}"/>
              </a:ext>
            </a:extLst>
          </p:cNvPr>
          <p:cNvCxnSpPr>
            <a:cxnSpLocks/>
            <a:stCxn id="2048" idx="2"/>
            <a:endCxn id="68" idx="0"/>
          </p:cNvCxnSpPr>
          <p:nvPr/>
        </p:nvCxnSpPr>
        <p:spPr>
          <a:xfrm>
            <a:off x="2694054" y="2400293"/>
            <a:ext cx="8152" cy="600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D70A02D5-4C68-49EC-A45C-3B6C025246C6}"/>
              </a:ext>
            </a:extLst>
          </p:cNvPr>
          <p:cNvSpPr/>
          <p:nvPr/>
        </p:nvSpPr>
        <p:spPr>
          <a:xfrm>
            <a:off x="1513113" y="1873507"/>
            <a:ext cx="2361881" cy="52678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Plan to Trade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EE4FC5B-9969-40B5-A84A-CE783A9C21C0}"/>
              </a:ext>
            </a:extLst>
          </p:cNvPr>
          <p:cNvCxnSpPr>
            <a:cxnSpLocks/>
            <a:stCxn id="71" idx="0"/>
            <a:endCxn id="83" idx="2"/>
          </p:cNvCxnSpPr>
          <p:nvPr/>
        </p:nvCxnSpPr>
        <p:spPr>
          <a:xfrm flipV="1">
            <a:off x="9190796" y="4929663"/>
            <a:ext cx="0" cy="417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91A0060-AC58-41F9-9E1C-B0D76157FF40}"/>
              </a:ext>
            </a:extLst>
          </p:cNvPr>
          <p:cNvSpPr/>
          <p:nvPr/>
        </p:nvSpPr>
        <p:spPr>
          <a:xfrm>
            <a:off x="8038929" y="2601893"/>
            <a:ext cx="2303734" cy="49431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Display Chart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13CCD62-275F-4731-AE4F-F3AF6CF93FB8}"/>
              </a:ext>
            </a:extLst>
          </p:cNvPr>
          <p:cNvSpPr/>
          <p:nvPr/>
        </p:nvSpPr>
        <p:spPr>
          <a:xfrm>
            <a:off x="8038929" y="4485506"/>
            <a:ext cx="2303734" cy="44415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Display Current Price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146E03C-DC6A-4A8A-98CF-C4908B9A20BF}"/>
              </a:ext>
            </a:extLst>
          </p:cNvPr>
          <p:cNvSpPr/>
          <p:nvPr/>
        </p:nvSpPr>
        <p:spPr>
          <a:xfrm>
            <a:off x="8038931" y="1747041"/>
            <a:ext cx="2303734" cy="49431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Decision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955C8E-B2DE-4D85-8BDE-FDA83B978AFD}"/>
              </a:ext>
            </a:extLst>
          </p:cNvPr>
          <p:cNvCxnSpPr>
            <a:cxnSpLocks/>
            <a:stCxn id="28" idx="0"/>
            <a:endCxn id="42" idx="2"/>
          </p:cNvCxnSpPr>
          <p:nvPr/>
        </p:nvCxnSpPr>
        <p:spPr>
          <a:xfrm flipV="1">
            <a:off x="9190796" y="2241351"/>
            <a:ext cx="2" cy="360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078B82-8029-4DF9-A8F4-41C92BD77D91}"/>
              </a:ext>
            </a:extLst>
          </p:cNvPr>
          <p:cNvCxnSpPr>
            <a:cxnSpLocks/>
            <a:stCxn id="42" idx="0"/>
            <a:endCxn id="112" idx="4"/>
          </p:cNvCxnSpPr>
          <p:nvPr/>
        </p:nvCxnSpPr>
        <p:spPr>
          <a:xfrm flipV="1">
            <a:off x="9190798" y="1212590"/>
            <a:ext cx="0" cy="5344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41E3658-9FDC-4259-8028-7ABC53B52DA3}"/>
              </a:ext>
            </a:extLst>
          </p:cNvPr>
          <p:cNvCxnSpPr>
            <a:cxnSpLocks/>
          </p:cNvCxnSpPr>
          <p:nvPr/>
        </p:nvCxnSpPr>
        <p:spPr>
          <a:xfrm flipH="1">
            <a:off x="3854039" y="4707584"/>
            <a:ext cx="1047469" cy="576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3B21A0-82D4-4740-B2CE-E2B71D1FD9CC}"/>
              </a:ext>
            </a:extLst>
          </p:cNvPr>
          <p:cNvSpPr txBox="1"/>
          <p:nvPr/>
        </p:nvSpPr>
        <p:spPr>
          <a:xfrm>
            <a:off x="2687582" y="4706079"/>
            <a:ext cx="210160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Extraction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94BE07-BC98-4020-B505-AF0F5E896D2F}"/>
              </a:ext>
            </a:extLst>
          </p:cNvPr>
          <p:cNvSpPr txBox="1"/>
          <p:nvPr/>
        </p:nvSpPr>
        <p:spPr>
          <a:xfrm>
            <a:off x="6404196" y="4149738"/>
            <a:ext cx="210160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Fetching</a:t>
            </a:r>
          </a:p>
        </p:txBody>
      </p:sp>
    </p:spTree>
    <p:extLst>
      <p:ext uri="{BB962C8B-B14F-4D97-AF65-F5344CB8AC3E}">
        <p14:creationId xmlns:p14="http://schemas.microsoft.com/office/powerpoint/2010/main" val="685653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C858C29-412E-4121-8D8C-7A9074576E72}"/>
              </a:ext>
            </a:extLst>
          </p:cNvPr>
          <p:cNvSpPr txBox="1"/>
          <p:nvPr/>
        </p:nvSpPr>
        <p:spPr>
          <a:xfrm>
            <a:off x="101600" y="761504"/>
            <a:ext cx="119481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 Start.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Firstly, created a Java class as JavaApplication1 which inherit the application class and 		implement start method of class.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main() directly called static launch() method which automatically invoke start() method 		of the Application class and passed command line arguments as (args) .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We have implemented some  javafx features to make a chart for predications.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5: System will import the .xls file of opted companies and take a data for specific time 			interval(both default and user specific).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6: Calculation of Normal Moving Average (NMA).	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6.1: Calculated average value of each day.	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6.2: Finding avg value of calculated avg by dividing time period.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7: We have make comparison of NMA with current price to generate signal.	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7.1: If [NMA&gt; current price] then system will generate Buy signal . 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7.2: Else if [NMA&lt; current price] then system will genera Sell signal	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7.3: If [NMA around current price] then system will generate hold signal.</a:t>
            </a:r>
          </a:p>
          <a:p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8: End.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93978-8AF1-475D-BA0E-F9F2A5E5CA74}"/>
              </a:ext>
            </a:extLst>
          </p:cNvPr>
          <p:cNvSpPr txBox="1"/>
          <p:nvPr/>
        </p:nvSpPr>
        <p:spPr>
          <a:xfrm>
            <a:off x="101600" y="99457"/>
            <a:ext cx="231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Algorithm.</a:t>
            </a:r>
          </a:p>
        </p:txBody>
      </p:sp>
    </p:spTree>
    <p:extLst>
      <p:ext uri="{BB962C8B-B14F-4D97-AF65-F5344CB8AC3E}">
        <p14:creationId xmlns:p14="http://schemas.microsoft.com/office/powerpoint/2010/main" val="212319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59516FB-60A8-4629-ABCB-0C8D1E3923B3}"/>
              </a:ext>
            </a:extLst>
          </p:cNvPr>
          <p:cNvSpPr txBox="1">
            <a:spLocks/>
          </p:cNvSpPr>
          <p:nvPr/>
        </p:nvSpPr>
        <p:spPr>
          <a:xfrm>
            <a:off x="467712" y="610656"/>
            <a:ext cx="11522633" cy="917497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The Economic impact of the 2020 coronavirus pandemic in India has been largely disruptive. India's growth in the fourth quarter of the fiscal year 2020 went down to 3.1% according to the Ministry of Statistics.</a:t>
            </a:r>
            <a:endParaRPr lang="en-IN" sz="9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236FC-D4A8-4FDA-8A3F-C6A0F6FD1B10}"/>
              </a:ext>
            </a:extLst>
          </p:cNvPr>
          <p:cNvSpPr txBox="1"/>
          <p:nvPr/>
        </p:nvSpPr>
        <p:spPr>
          <a:xfrm>
            <a:off x="452169" y="1727309"/>
            <a:ext cx="109914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The revised Gross Domestic Product (GDP) estimates for India downwards by 0.2 %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P</a:t>
            </a:r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oints for the fiscal year 2020 to 4.8 % and by 0.5 % for the fiscal year 2021 to 6 %.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98AAB-AD33-4291-BC09-8B644684B6FC}"/>
              </a:ext>
            </a:extLst>
          </p:cNvPr>
          <p:cNvSpPr txBox="1"/>
          <p:nvPr/>
        </p:nvSpPr>
        <p:spPr>
          <a:xfrm>
            <a:off x="452169" y="3024854"/>
            <a:ext cx="58795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The Indian economy was expected to lose over ₹32,000 crore (US$4.5 billion) every day during the first 21-days of complete Lockdown.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394BF-8AB0-41C4-A5E9-8676B4445798}"/>
              </a:ext>
            </a:extLst>
          </p:cNvPr>
          <p:cNvSpPr txBox="1"/>
          <p:nvPr/>
        </p:nvSpPr>
        <p:spPr>
          <a:xfrm>
            <a:off x="467712" y="4563868"/>
            <a:ext cx="60943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complete lockdown, less than a quarter of India's $2.8 trillion economic movement was functional.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D0333-A667-4C0F-BA7C-02D586586025}"/>
              </a:ext>
            </a:extLst>
          </p:cNvPr>
          <p:cNvSpPr txBox="1"/>
          <p:nvPr/>
        </p:nvSpPr>
        <p:spPr>
          <a:xfrm>
            <a:off x="31086" y="744192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7E981-8ECC-4FA6-B6BE-1AC92B8F70C6}"/>
              </a:ext>
            </a:extLst>
          </p:cNvPr>
          <p:cNvSpPr txBox="1"/>
          <p:nvPr/>
        </p:nvSpPr>
        <p:spPr>
          <a:xfrm>
            <a:off x="15543" y="3139790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78AC0-5B3B-4937-B51A-1DE2C577EC72}"/>
              </a:ext>
            </a:extLst>
          </p:cNvPr>
          <p:cNvSpPr txBox="1"/>
          <p:nvPr/>
        </p:nvSpPr>
        <p:spPr>
          <a:xfrm>
            <a:off x="14285" y="1689605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065FF-84C6-4D93-AB9A-26CA2DA1DE5F}"/>
              </a:ext>
            </a:extLst>
          </p:cNvPr>
          <p:cNvSpPr txBox="1"/>
          <p:nvPr/>
        </p:nvSpPr>
        <p:spPr>
          <a:xfrm>
            <a:off x="15543" y="4526312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8CCA6A-3F75-4E6C-9AD5-198A038BA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883" y="2058937"/>
            <a:ext cx="5879574" cy="3916585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B316F7-2106-4921-8511-FE628F4DC302}"/>
              </a:ext>
            </a:extLst>
          </p:cNvPr>
          <p:cNvSpPr txBox="1"/>
          <p:nvPr/>
        </p:nvSpPr>
        <p:spPr>
          <a:xfrm>
            <a:off x="4499109" y="136560"/>
            <a:ext cx="263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60673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0C8A28-E1FA-4C2E-910C-5B66C391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628" y="202019"/>
            <a:ext cx="4310743" cy="450039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IN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Life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4D9DB-7669-4E27-A49F-EBC6B78079A7}"/>
              </a:ext>
            </a:extLst>
          </p:cNvPr>
          <p:cNvSpPr txBox="1"/>
          <p:nvPr/>
        </p:nvSpPr>
        <p:spPr>
          <a:xfrm>
            <a:off x="891851" y="978743"/>
            <a:ext cx="9427806" cy="831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 anybody take any trade or take any position.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Trade/position :- When one is performing buy or sell in market.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1F2CB-4183-481A-8E62-302AF16B9E4C}"/>
              </a:ext>
            </a:extLst>
          </p:cNvPr>
          <p:cNvSpPr txBox="1"/>
          <p:nvPr/>
        </p:nvSpPr>
        <p:spPr>
          <a:xfrm>
            <a:off x="891851" y="2352640"/>
            <a:ext cx="30487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u="sng" dirty="0">
                <a:solidFill>
                  <a:schemeClr val="tx2">
                    <a:lumMod val="50000"/>
                  </a:schemeClr>
                </a:solidFill>
              </a:rPr>
              <a:t>Using NMA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18D90-F4AA-4A21-BCAF-FBFEAB70BF95}"/>
              </a:ext>
            </a:extLst>
          </p:cNvPr>
          <p:cNvSpPr txBox="1"/>
          <p:nvPr/>
        </p:nvSpPr>
        <p:spPr>
          <a:xfrm>
            <a:off x="6624735" y="2352639"/>
            <a:ext cx="4189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u="sng" dirty="0">
                <a:solidFill>
                  <a:schemeClr val="tx2">
                    <a:lumMod val="50000"/>
                  </a:schemeClr>
                </a:solidFill>
              </a:rPr>
              <a:t>Without Using NMA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F175A-9239-4B1A-BA72-C1B792DA3F4D}"/>
              </a:ext>
            </a:extLst>
          </p:cNvPr>
          <p:cNvSpPr txBox="1"/>
          <p:nvPr/>
        </p:nvSpPr>
        <p:spPr>
          <a:xfrm>
            <a:off x="695908" y="3107085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probably you are going to take good trade. </a:t>
            </a:r>
            <a:endParaRPr lang="en-I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CEA0B3-60B2-4733-A679-180AB24F5C74}"/>
              </a:ext>
            </a:extLst>
          </p:cNvPr>
          <p:cNvCxnSpPr>
            <a:cxnSpLocks/>
          </p:cNvCxnSpPr>
          <p:nvPr/>
        </p:nvCxnSpPr>
        <p:spPr>
          <a:xfrm>
            <a:off x="6030684" y="1897510"/>
            <a:ext cx="0" cy="4573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FD8116-745E-4BA2-92B3-7C50C7218E59}"/>
              </a:ext>
            </a:extLst>
          </p:cNvPr>
          <p:cNvSpPr txBox="1"/>
          <p:nvPr/>
        </p:nvSpPr>
        <p:spPr>
          <a:xfrm>
            <a:off x="6624735" y="3195857"/>
            <a:ext cx="6097554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t’s a blind trade and it may erode you Capital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50FA9-E87D-4550-9826-7DA3B0904B12}"/>
              </a:ext>
            </a:extLst>
          </p:cNvPr>
          <p:cNvSpPr txBox="1"/>
          <p:nvPr/>
        </p:nvSpPr>
        <p:spPr>
          <a:xfrm>
            <a:off x="695908" y="3956765"/>
            <a:ext cx="6361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Probability of profit is higher </a:t>
            </a:r>
            <a:endParaRPr lang="en-I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8F034-567B-4188-AC19-36C57725D883}"/>
              </a:ext>
            </a:extLst>
          </p:cNvPr>
          <p:cNvSpPr txBox="1"/>
          <p:nvPr/>
        </p:nvSpPr>
        <p:spPr>
          <a:xfrm>
            <a:off x="6656234" y="3938475"/>
            <a:ext cx="4871357" cy="704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are just speculating we cant say </a:t>
            </a:r>
            <a:r>
              <a:rPr lang="en-IN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 thing about profit.</a:t>
            </a:r>
            <a:endParaRPr lang="en-I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80B066-15CD-4BCD-8EE3-48DA35D7288A}"/>
              </a:ext>
            </a:extLst>
          </p:cNvPr>
          <p:cNvSpPr txBox="1"/>
          <p:nvPr/>
        </p:nvSpPr>
        <p:spPr>
          <a:xfrm>
            <a:off x="695908" y="4902142"/>
            <a:ext cx="6361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Accuracy comes out by statistical calculation.</a:t>
            </a:r>
            <a:endParaRPr lang="en-IN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E28058-3E6A-41E5-A41D-5FF69CECEB59}"/>
              </a:ext>
            </a:extLst>
          </p:cNvPr>
          <p:cNvSpPr txBox="1"/>
          <p:nvPr/>
        </p:nvSpPr>
        <p:spPr>
          <a:xfrm>
            <a:off x="6656234" y="4937889"/>
            <a:ext cx="5233282" cy="72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Cant predict any accuracy because there is no any statistical calculation.                      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F7800-47CD-4043-9FCC-731A86F06AA0}"/>
              </a:ext>
            </a:extLst>
          </p:cNvPr>
          <p:cNvSpPr txBox="1"/>
          <p:nvPr/>
        </p:nvSpPr>
        <p:spPr>
          <a:xfrm>
            <a:off x="135673" y="3137863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098A4F-10B3-4518-96C7-5349D7413C99}"/>
              </a:ext>
            </a:extLst>
          </p:cNvPr>
          <p:cNvSpPr txBox="1"/>
          <p:nvPr/>
        </p:nvSpPr>
        <p:spPr>
          <a:xfrm>
            <a:off x="159411" y="4917531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AF36E-5BB1-4060-A573-61B84D2C83A6}"/>
              </a:ext>
            </a:extLst>
          </p:cNvPr>
          <p:cNvSpPr txBox="1"/>
          <p:nvPr/>
        </p:nvSpPr>
        <p:spPr>
          <a:xfrm>
            <a:off x="159988" y="3941998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C54A3A-4FC3-4CB7-9E3A-8B8870CA7E9E}"/>
              </a:ext>
            </a:extLst>
          </p:cNvPr>
          <p:cNvSpPr txBox="1"/>
          <p:nvPr/>
        </p:nvSpPr>
        <p:spPr>
          <a:xfrm>
            <a:off x="6073551" y="4930849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FFDE0-4486-4045-8F57-94FEF830CC09}"/>
              </a:ext>
            </a:extLst>
          </p:cNvPr>
          <p:cNvSpPr txBox="1"/>
          <p:nvPr/>
        </p:nvSpPr>
        <p:spPr>
          <a:xfrm>
            <a:off x="6082415" y="3944816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9B6FF-A1A8-4046-B2D1-172E0F8B1B9C}"/>
              </a:ext>
            </a:extLst>
          </p:cNvPr>
          <p:cNvSpPr txBox="1"/>
          <p:nvPr/>
        </p:nvSpPr>
        <p:spPr>
          <a:xfrm>
            <a:off x="6049134" y="3122474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1C5934-3F26-479A-B6B6-1C14BD5E04E1}"/>
              </a:ext>
            </a:extLst>
          </p:cNvPr>
          <p:cNvSpPr txBox="1"/>
          <p:nvPr/>
        </p:nvSpPr>
        <p:spPr>
          <a:xfrm>
            <a:off x="135673" y="982754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60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39A3EF1-536B-4660-8FA9-1FCC9EF76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999963"/>
              </p:ext>
            </p:extLst>
          </p:nvPr>
        </p:nvGraphicFramePr>
        <p:xfrm>
          <a:off x="671209" y="1179184"/>
          <a:ext cx="10889420" cy="4914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675">
                  <a:extLst>
                    <a:ext uri="{9D8B030D-6E8A-4147-A177-3AD203B41FA5}">
                      <a16:colId xmlns:a16="http://schemas.microsoft.com/office/drawing/2014/main" val="82199412"/>
                    </a:ext>
                  </a:extLst>
                </a:gridCol>
                <a:gridCol w="843174">
                  <a:extLst>
                    <a:ext uri="{9D8B030D-6E8A-4147-A177-3AD203B41FA5}">
                      <a16:colId xmlns:a16="http://schemas.microsoft.com/office/drawing/2014/main" val="3556568367"/>
                    </a:ext>
                  </a:extLst>
                </a:gridCol>
                <a:gridCol w="870497">
                  <a:extLst>
                    <a:ext uri="{9D8B030D-6E8A-4147-A177-3AD203B41FA5}">
                      <a16:colId xmlns:a16="http://schemas.microsoft.com/office/drawing/2014/main" val="3180871930"/>
                    </a:ext>
                  </a:extLst>
                </a:gridCol>
                <a:gridCol w="829886">
                  <a:extLst>
                    <a:ext uri="{9D8B030D-6E8A-4147-A177-3AD203B41FA5}">
                      <a16:colId xmlns:a16="http://schemas.microsoft.com/office/drawing/2014/main" val="2752937812"/>
                    </a:ext>
                  </a:extLst>
                </a:gridCol>
                <a:gridCol w="924269">
                  <a:extLst>
                    <a:ext uri="{9D8B030D-6E8A-4147-A177-3AD203B41FA5}">
                      <a16:colId xmlns:a16="http://schemas.microsoft.com/office/drawing/2014/main" val="1559944323"/>
                    </a:ext>
                  </a:extLst>
                </a:gridCol>
                <a:gridCol w="1080352">
                  <a:extLst>
                    <a:ext uri="{9D8B030D-6E8A-4147-A177-3AD203B41FA5}">
                      <a16:colId xmlns:a16="http://schemas.microsoft.com/office/drawing/2014/main" val="285057780"/>
                    </a:ext>
                  </a:extLst>
                </a:gridCol>
                <a:gridCol w="929679">
                  <a:extLst>
                    <a:ext uri="{9D8B030D-6E8A-4147-A177-3AD203B41FA5}">
                      <a16:colId xmlns:a16="http://schemas.microsoft.com/office/drawing/2014/main" val="2042635349"/>
                    </a:ext>
                  </a:extLst>
                </a:gridCol>
                <a:gridCol w="1093853">
                  <a:extLst>
                    <a:ext uri="{9D8B030D-6E8A-4147-A177-3AD203B41FA5}">
                      <a16:colId xmlns:a16="http://schemas.microsoft.com/office/drawing/2014/main" val="3591298378"/>
                    </a:ext>
                  </a:extLst>
                </a:gridCol>
                <a:gridCol w="806245">
                  <a:extLst>
                    <a:ext uri="{9D8B030D-6E8A-4147-A177-3AD203B41FA5}">
                      <a16:colId xmlns:a16="http://schemas.microsoft.com/office/drawing/2014/main" val="858293160"/>
                    </a:ext>
                  </a:extLst>
                </a:gridCol>
                <a:gridCol w="941790">
                  <a:extLst>
                    <a:ext uri="{9D8B030D-6E8A-4147-A177-3AD203B41FA5}">
                      <a16:colId xmlns:a16="http://schemas.microsoft.com/office/drawing/2014/main" val="310539725"/>
                    </a:ext>
                  </a:extLst>
                </a:gridCol>
              </a:tblGrid>
              <a:tr h="55997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Decision Taking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IN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15976"/>
                  </a:ext>
                </a:extLst>
              </a:tr>
              <a:tr h="55997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Selection of Project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70496"/>
                  </a:ext>
                </a:extLst>
              </a:tr>
              <a:tr h="708345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Gathering of Information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31453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Implementation of Project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70431"/>
                  </a:ext>
                </a:extLst>
              </a:tr>
              <a:tr h="5599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Implementation of Code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233541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Model the Project</a:t>
                      </a:r>
                    </a:p>
                    <a:p>
                      <a:pPr algn="ctr"/>
                      <a:endParaRPr lang="en-IN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060494"/>
                  </a:ext>
                </a:extLst>
              </a:tr>
              <a:tr h="55997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Presentation Preparation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59220"/>
                  </a:ext>
                </a:extLst>
              </a:tr>
              <a:tr h="40440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Reporting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123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ABCD92-B5B1-42F2-9B99-41032188F6D0}"/>
              </a:ext>
            </a:extLst>
          </p:cNvPr>
          <p:cNvSpPr txBox="1"/>
          <p:nvPr/>
        </p:nvSpPr>
        <p:spPr>
          <a:xfrm>
            <a:off x="4965035" y="802957"/>
            <a:ext cx="1735078" cy="38472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   February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0CE747-5DE9-40DC-8B57-547F7154245C}"/>
              </a:ext>
            </a:extLst>
          </p:cNvPr>
          <p:cNvSpPr txBox="1"/>
          <p:nvPr/>
        </p:nvSpPr>
        <p:spPr>
          <a:xfrm>
            <a:off x="4374204" y="154077"/>
            <a:ext cx="6177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n w="0"/>
                <a:solidFill>
                  <a:srgbClr val="0070C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Algerian" panose="04020705040A02060702" pitchFamily="82" charset="0"/>
              </a:rPr>
              <a:t>Project Timeline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3ED6E5-6B88-4EEF-A856-5580190E763B}"/>
              </a:ext>
            </a:extLst>
          </p:cNvPr>
          <p:cNvSpPr/>
          <p:nvPr/>
        </p:nvSpPr>
        <p:spPr>
          <a:xfrm>
            <a:off x="3430720" y="1346375"/>
            <a:ext cx="885626" cy="369332"/>
          </a:xfrm>
          <a:prstGeom prst="rect">
            <a:avLst/>
          </a:prstGeom>
          <a:solidFill>
            <a:srgbClr val="F73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8</a:t>
            </a:r>
            <a:r>
              <a:rPr lang="en-IN" sz="1400" baseline="30000" dirty="0"/>
              <a:t>th</a:t>
            </a:r>
            <a:r>
              <a:rPr lang="en-IN" sz="1400" dirty="0"/>
              <a:t> – 18</a:t>
            </a:r>
            <a:r>
              <a:rPr lang="en-IN" sz="1400" baseline="30000" dirty="0"/>
              <a:t>th</a:t>
            </a:r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7DFEBA-3C8C-4DFC-A8CA-644F48E7F45D}"/>
              </a:ext>
            </a:extLst>
          </p:cNvPr>
          <p:cNvSpPr/>
          <p:nvPr/>
        </p:nvSpPr>
        <p:spPr>
          <a:xfrm>
            <a:off x="5472028" y="4342719"/>
            <a:ext cx="1687521" cy="369332"/>
          </a:xfrm>
          <a:prstGeom prst="rect">
            <a:avLst/>
          </a:prstGeom>
          <a:solidFill>
            <a:srgbClr val="CC0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</a:t>
            </a:r>
            <a:r>
              <a:rPr lang="en-IN" baseline="30000" dirty="0"/>
              <a:t>th</a:t>
            </a:r>
            <a:r>
              <a:rPr lang="en-IN" dirty="0"/>
              <a:t> -  6</a:t>
            </a:r>
            <a:r>
              <a:rPr lang="en-IN" baseline="30000" dirty="0"/>
              <a:t>th</a:t>
            </a:r>
            <a:r>
              <a:rPr lang="en-IN" dirty="0"/>
              <a:t> </a:t>
            </a:r>
            <a:endParaRPr lang="en-IN" sz="32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F088E3-7A9C-4F8F-88BA-4011D1ABB125}"/>
              </a:ext>
            </a:extLst>
          </p:cNvPr>
          <p:cNvSpPr/>
          <p:nvPr/>
        </p:nvSpPr>
        <p:spPr>
          <a:xfrm>
            <a:off x="6047362" y="2953312"/>
            <a:ext cx="2545404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18</a:t>
            </a:r>
            <a:r>
              <a:rPr lang="en-IN" baseline="30000" dirty="0"/>
              <a:t>th</a:t>
            </a:r>
            <a:r>
              <a:rPr lang="en-IN" dirty="0"/>
              <a:t> – 20</a:t>
            </a:r>
            <a:r>
              <a:rPr lang="en-IN" baseline="30000" dirty="0"/>
              <a:t>th</a:t>
            </a:r>
            <a:r>
              <a:rPr lang="en-IN" dirty="0"/>
              <a:t>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5CDCE8-A58F-471B-A7CE-4F93339D9E45}"/>
              </a:ext>
            </a:extLst>
          </p:cNvPr>
          <p:cNvSpPr/>
          <p:nvPr/>
        </p:nvSpPr>
        <p:spPr>
          <a:xfrm>
            <a:off x="5011366" y="2393896"/>
            <a:ext cx="1329124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r>
              <a:rPr lang="en-IN" baseline="30000" dirty="0"/>
              <a:t>th</a:t>
            </a:r>
            <a:r>
              <a:rPr lang="en-IN" dirty="0"/>
              <a:t> - 24</a:t>
            </a:r>
            <a:r>
              <a:rPr lang="en-IN" baseline="30000" dirty="0"/>
              <a:t>th</a:t>
            </a:r>
            <a:r>
              <a:rPr lang="en-IN" dirty="0"/>
              <a:t>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02C7CB-4F75-4BFE-94AF-C233238F3C3A}"/>
              </a:ext>
            </a:extLst>
          </p:cNvPr>
          <p:cNvSpPr/>
          <p:nvPr/>
        </p:nvSpPr>
        <p:spPr>
          <a:xfrm>
            <a:off x="4262065" y="1895458"/>
            <a:ext cx="1374843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23</a:t>
            </a:r>
            <a:r>
              <a:rPr lang="en-IN" sz="1600" baseline="30000" dirty="0"/>
              <a:t>th</a:t>
            </a:r>
            <a:r>
              <a:rPr lang="en-IN" sz="1600" dirty="0"/>
              <a:t> - 13</a:t>
            </a:r>
            <a:r>
              <a:rPr lang="en-IN" sz="1400" baseline="30000" dirty="0"/>
              <a:t>th</a:t>
            </a:r>
            <a:r>
              <a:rPr lang="en-IN" sz="1400" dirty="0"/>
              <a:t> </a:t>
            </a:r>
            <a:endParaRPr lang="en-IN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92767C7-62F7-4A3F-B8AF-009CEA3F169C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592766" y="3137978"/>
            <a:ext cx="321013" cy="369332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62D295FF-6075-4DCC-A0CC-F9E7FAAD723C}"/>
              </a:ext>
            </a:extLst>
          </p:cNvPr>
          <p:cNvCxnSpPr>
            <a:cxnSpLocks/>
          </p:cNvCxnSpPr>
          <p:nvPr/>
        </p:nvCxnSpPr>
        <p:spPr>
          <a:xfrm>
            <a:off x="6301894" y="2570807"/>
            <a:ext cx="857655" cy="369332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F48BEFD-B69F-4B23-9882-80BC5B42CCCA}"/>
              </a:ext>
            </a:extLst>
          </p:cNvPr>
          <p:cNvCxnSpPr>
            <a:cxnSpLocks/>
            <a:stCxn id="41" idx="2"/>
            <a:endCxn id="48" idx="1"/>
          </p:cNvCxnSpPr>
          <p:nvPr/>
        </p:nvCxnSpPr>
        <p:spPr>
          <a:xfrm rot="16200000" flipH="1">
            <a:off x="3885591" y="1703649"/>
            <a:ext cx="364417" cy="388532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847E9B2-6BD4-49DA-A12C-887B6E23753C}"/>
              </a:ext>
            </a:extLst>
          </p:cNvPr>
          <p:cNvCxnSpPr>
            <a:cxnSpLocks/>
            <a:endCxn id="47" idx="1"/>
          </p:cNvCxnSpPr>
          <p:nvPr/>
        </p:nvCxnSpPr>
        <p:spPr>
          <a:xfrm rot="16200000" flipH="1">
            <a:off x="4735908" y="2303104"/>
            <a:ext cx="369332" cy="181584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F509D44-9B4D-4255-A1E7-A24016633491}"/>
              </a:ext>
            </a:extLst>
          </p:cNvPr>
          <p:cNvCxnSpPr>
            <a:cxnSpLocks/>
            <a:stCxn id="61" idx="2"/>
            <a:endCxn id="43" idx="0"/>
          </p:cNvCxnSpPr>
          <p:nvPr/>
        </p:nvCxnSpPr>
        <p:spPr>
          <a:xfrm rot="5400000">
            <a:off x="7587999" y="2569399"/>
            <a:ext cx="501110" cy="304553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4187595-A07D-4CC2-9A30-D05A762C111F}"/>
              </a:ext>
            </a:extLst>
          </p:cNvPr>
          <p:cNvCxnSpPr>
            <a:cxnSpLocks/>
            <a:stCxn id="43" idx="3"/>
            <a:endCxn id="60" idx="0"/>
          </p:cNvCxnSpPr>
          <p:nvPr/>
        </p:nvCxnSpPr>
        <p:spPr>
          <a:xfrm>
            <a:off x="7159549" y="4527385"/>
            <a:ext cx="2646846" cy="360108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6706B8A6-F373-4DD0-B556-96F64FDE3FD9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9982521" y="5030864"/>
            <a:ext cx="806378" cy="496264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848AE66-3A31-433F-88B6-7211E221C446}"/>
              </a:ext>
            </a:extLst>
          </p:cNvPr>
          <p:cNvSpPr/>
          <p:nvPr/>
        </p:nvSpPr>
        <p:spPr>
          <a:xfrm>
            <a:off x="9274083" y="4887493"/>
            <a:ext cx="1064623" cy="3693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25</a:t>
            </a:r>
            <a:r>
              <a:rPr lang="en-IN" sz="1600" baseline="30000" dirty="0"/>
              <a:t>th</a:t>
            </a:r>
            <a:r>
              <a:rPr lang="en-IN" sz="1600" dirty="0"/>
              <a:t> – 27</a:t>
            </a:r>
            <a:r>
              <a:rPr lang="en-IN" sz="1600" baseline="30000" dirty="0"/>
              <a:t>th</a:t>
            </a:r>
            <a:r>
              <a:rPr lang="en-IN" sz="1600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ED19C3-0B96-49B5-8193-B97415770C64}"/>
              </a:ext>
            </a:extLst>
          </p:cNvPr>
          <p:cNvSpPr txBox="1"/>
          <p:nvPr/>
        </p:nvSpPr>
        <p:spPr>
          <a:xfrm>
            <a:off x="3189888" y="6047633"/>
            <a:ext cx="885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st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-15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E32D79-3C21-4BCB-88D3-AAF75D804A6D}"/>
              </a:ext>
            </a:extLst>
          </p:cNvPr>
          <p:cNvSpPr txBox="1"/>
          <p:nvPr/>
        </p:nvSpPr>
        <p:spPr>
          <a:xfrm>
            <a:off x="5690881" y="6036411"/>
            <a:ext cx="1107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16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- 29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25179F-3F25-4CB8-9540-ED617AEFBE4B}"/>
              </a:ext>
            </a:extLst>
          </p:cNvPr>
          <p:cNvSpPr txBox="1"/>
          <p:nvPr/>
        </p:nvSpPr>
        <p:spPr>
          <a:xfrm>
            <a:off x="4965034" y="6028990"/>
            <a:ext cx="1013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st 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-15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endParaRPr lang="en-IN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536B4C-73F9-46F1-A50B-54BF767A4CC6}"/>
              </a:ext>
            </a:extLst>
          </p:cNvPr>
          <p:cNvSpPr txBox="1"/>
          <p:nvPr/>
        </p:nvSpPr>
        <p:spPr>
          <a:xfrm>
            <a:off x="4058455" y="6013601"/>
            <a:ext cx="10139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16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-31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st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IN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2B6C02-4C26-4E39-AAF5-E77EF744C4FA}"/>
              </a:ext>
            </a:extLst>
          </p:cNvPr>
          <p:cNvSpPr txBox="1"/>
          <p:nvPr/>
        </p:nvSpPr>
        <p:spPr>
          <a:xfrm>
            <a:off x="6760918" y="6056416"/>
            <a:ext cx="102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st 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-15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30DCE0-B393-4093-B669-590F74626018}"/>
              </a:ext>
            </a:extLst>
          </p:cNvPr>
          <p:cNvSpPr txBox="1"/>
          <p:nvPr/>
        </p:nvSpPr>
        <p:spPr>
          <a:xfrm>
            <a:off x="7840051" y="6061555"/>
            <a:ext cx="101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16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-31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st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CE12E73-668E-41B2-A0E2-FE3715F58DE7}"/>
              </a:ext>
            </a:extLst>
          </p:cNvPr>
          <p:cNvSpPr txBox="1"/>
          <p:nvPr/>
        </p:nvSpPr>
        <p:spPr>
          <a:xfrm>
            <a:off x="8871074" y="6072744"/>
            <a:ext cx="935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st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-15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5FDB367-1E9F-427D-84C3-6524EFA70D7E}"/>
              </a:ext>
            </a:extLst>
          </p:cNvPr>
          <p:cNvSpPr txBox="1"/>
          <p:nvPr/>
        </p:nvSpPr>
        <p:spPr>
          <a:xfrm>
            <a:off x="9738292" y="6056416"/>
            <a:ext cx="1221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15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-30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9EEF909-8B9D-4032-BFCC-067A834E1D08}"/>
              </a:ext>
            </a:extLst>
          </p:cNvPr>
          <p:cNvSpPr txBox="1"/>
          <p:nvPr/>
        </p:nvSpPr>
        <p:spPr>
          <a:xfrm>
            <a:off x="10625648" y="6061203"/>
            <a:ext cx="1221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1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st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- 15</a:t>
            </a:r>
            <a:r>
              <a:rPr lang="en-IN" sz="16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endParaRPr lang="en-IN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EE65055-57CC-421F-B731-32C09EDAACBD}"/>
              </a:ext>
            </a:extLst>
          </p:cNvPr>
          <p:cNvGrpSpPr/>
          <p:nvPr/>
        </p:nvGrpSpPr>
        <p:grpSpPr>
          <a:xfrm>
            <a:off x="10052932" y="1187678"/>
            <a:ext cx="1673158" cy="5643051"/>
            <a:chOff x="6127604" y="1340438"/>
            <a:chExt cx="1673158" cy="5472145"/>
          </a:xfrm>
          <a:solidFill>
            <a:schemeClr val="bg1">
              <a:lumMod val="50000"/>
            </a:schemeClr>
          </a:solidFill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2DE45CC-E4E3-4664-9D53-069B19A145A9}"/>
                </a:ext>
              </a:extLst>
            </p:cNvPr>
            <p:cNvSpPr/>
            <p:nvPr/>
          </p:nvSpPr>
          <p:spPr>
            <a:xfrm>
              <a:off x="6127604" y="6284833"/>
              <a:ext cx="1673158" cy="5277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>
                      <a:lumMod val="85000"/>
                    </a:schemeClr>
                  </a:solidFill>
                </a:rPr>
                <a:t>Current Status 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776061-D5D6-44CB-B375-42DD03C7D63F}"/>
                </a:ext>
              </a:extLst>
            </p:cNvPr>
            <p:cNvSpPr/>
            <p:nvPr/>
          </p:nvSpPr>
          <p:spPr>
            <a:xfrm>
              <a:off x="6915745" y="1340438"/>
              <a:ext cx="45719" cy="49627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4783B84-ED26-48C4-9209-00A74BC203F4}"/>
              </a:ext>
            </a:extLst>
          </p:cNvPr>
          <p:cNvSpPr/>
          <p:nvPr/>
        </p:nvSpPr>
        <p:spPr>
          <a:xfrm>
            <a:off x="10633842" y="5497519"/>
            <a:ext cx="364904" cy="3693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/>
              <a:t>7</a:t>
            </a:r>
            <a:r>
              <a:rPr lang="en-IN" sz="700" baseline="30000" dirty="0"/>
              <a:t>th</a:t>
            </a:r>
            <a:r>
              <a:rPr lang="en-IN" sz="700" dirty="0"/>
              <a:t> </a:t>
            </a:r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308B797-B411-4FE0-B678-E3DCC6FBF23D}"/>
              </a:ext>
            </a:extLst>
          </p:cNvPr>
          <p:cNvSpPr/>
          <p:nvPr/>
        </p:nvSpPr>
        <p:spPr>
          <a:xfrm>
            <a:off x="8217087" y="3472277"/>
            <a:ext cx="228846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27</a:t>
            </a:r>
            <a:r>
              <a:rPr lang="en-IN" baseline="30000" dirty="0"/>
              <a:t>th</a:t>
            </a:r>
            <a:r>
              <a:rPr lang="en-IN" dirty="0"/>
              <a:t> – 24</a:t>
            </a:r>
            <a:r>
              <a:rPr lang="en-IN" baseline="30000" dirty="0"/>
              <a:t>th</a:t>
            </a:r>
            <a:r>
              <a:rPr lang="en-IN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E1147D-A56B-455C-9725-2816E8BAE2D9}"/>
              </a:ext>
            </a:extLst>
          </p:cNvPr>
          <p:cNvSpPr txBox="1"/>
          <p:nvPr/>
        </p:nvSpPr>
        <p:spPr>
          <a:xfrm>
            <a:off x="3237115" y="810004"/>
            <a:ext cx="1727919" cy="38472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January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4F4C1-5A8B-4313-BA4D-D162D3E5479C}"/>
              </a:ext>
            </a:extLst>
          </p:cNvPr>
          <p:cNvSpPr txBox="1"/>
          <p:nvPr/>
        </p:nvSpPr>
        <p:spPr>
          <a:xfrm>
            <a:off x="6696511" y="796679"/>
            <a:ext cx="2046273" cy="38472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March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8200D-489A-4597-AD75-FC0D2FDD0A7A}"/>
              </a:ext>
            </a:extLst>
          </p:cNvPr>
          <p:cNvSpPr txBox="1"/>
          <p:nvPr/>
        </p:nvSpPr>
        <p:spPr>
          <a:xfrm>
            <a:off x="8736334" y="791371"/>
            <a:ext cx="1882864" cy="38472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April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DC47BF-6EA1-41F0-9C8B-DD83E3D8EF9B}"/>
              </a:ext>
            </a:extLst>
          </p:cNvPr>
          <p:cNvSpPr txBox="1"/>
          <p:nvPr/>
        </p:nvSpPr>
        <p:spPr>
          <a:xfrm>
            <a:off x="10608906" y="792791"/>
            <a:ext cx="937599" cy="38472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May</a:t>
            </a:r>
          </a:p>
        </p:txBody>
      </p:sp>
    </p:spTree>
    <p:extLst>
      <p:ext uri="{BB962C8B-B14F-4D97-AF65-F5344CB8AC3E}">
        <p14:creationId xmlns:p14="http://schemas.microsoft.com/office/powerpoint/2010/main" val="17250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5" grpId="0" animBg="1"/>
      <p:bldP spid="47" grpId="0" animBg="1"/>
      <p:bldP spid="48" grpId="0" animBg="1"/>
      <p:bldP spid="60" grpId="0" animBg="1"/>
      <p:bldP spid="49" grpId="0" animBg="1"/>
      <p:bldP spid="6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96CE682E-3A10-4FF8-BD00-20DF952EB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9" r="30549"/>
          <a:stretch>
            <a:fillRect/>
          </a:stretch>
        </p:blipFill>
        <p:spPr>
          <a:xfrm>
            <a:off x="0" y="1187401"/>
            <a:ext cx="12191999" cy="526779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E9564D-F476-45DE-B2A3-253AFFCF92A8}"/>
              </a:ext>
            </a:extLst>
          </p:cNvPr>
          <p:cNvSpPr/>
          <p:nvPr/>
        </p:nvSpPr>
        <p:spPr>
          <a:xfrm>
            <a:off x="2718527" y="124583"/>
            <a:ext cx="5949907" cy="2421029"/>
          </a:xfrm>
          <a:prstGeom prst="roundRect">
            <a:avLst>
              <a:gd name="adj" fmla="val 50000"/>
            </a:avLst>
          </a:prstGeom>
          <a:blipFill dpi="0" rotWithShape="1">
            <a:blip r:embed="rId3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9DBB0-ED1A-4C4B-96E6-15E02E8B6D5D}"/>
              </a:ext>
            </a:extLst>
          </p:cNvPr>
          <p:cNvSpPr txBox="1"/>
          <p:nvPr/>
        </p:nvSpPr>
        <p:spPr>
          <a:xfrm>
            <a:off x="825174" y="1660366"/>
            <a:ext cx="11273498" cy="4703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IN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Adam Hayes :</a:t>
            </a:r>
            <a:r>
              <a:rPr lang="en-US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Professional experience as a derivatives trader and five years in private wealth management. </a:t>
            </a:r>
            <a:r>
              <a:rPr lang="en-IN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0" u="sng" kern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(https://www.investopedia.com/terms/s/sma.asp#:~:text=A%20simple%20moving%20average%20is%20a%20technical%20indicator%20that%20equals,indicates%20its%20price%20is%20rising.)</a:t>
            </a:r>
          </a:p>
          <a:p>
            <a:pPr marR="40005" algn="just">
              <a:lnSpc>
                <a:spcPct val="107000"/>
              </a:lnSpc>
            </a:pPr>
            <a:r>
              <a:rPr lang="en-I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0005" algn="just">
              <a:lnSpc>
                <a:spcPct val="107000"/>
              </a:lnSpc>
            </a:pPr>
            <a:r>
              <a:rPr lang="en-IN" sz="1800" b="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Gianluca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Malato</a:t>
            </a:r>
            <a:r>
              <a:rPr lang="en-US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Theoretical Physicists, Data Scientist and fiction author. : </a:t>
            </a:r>
            <a:r>
              <a:rPr lang="en-US" sz="1800" b="0" kern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0" u="sng" kern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https://towardsdatascience.com/an-algorithm-to-find-the-best-moving-average-for-stock-trading-1b024672299c)</a:t>
            </a:r>
          </a:p>
          <a:p>
            <a:pPr marR="40005" algn="just">
              <a:lnSpc>
                <a:spcPct val="107000"/>
              </a:lnSpc>
            </a:pPr>
            <a:endParaRPr lang="en-IN" sz="18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1800" b="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Valeriy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Zakamulin</a:t>
            </a:r>
            <a:r>
              <a:rPr lang="en-US" b="0" i="0" dirty="0">
                <a:solidFill>
                  <a:srgbClr val="70757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Timing with Moving Averages: The Anatomy and Performance of Trading Rules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i="0" dirty="0">
              <a:solidFill>
                <a:srgbClr val="70757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0005" algn="just">
              <a:lnSpc>
                <a:spcPct val="107000"/>
              </a:lnSpc>
            </a:pPr>
            <a:endParaRPr lang="en-IN" sz="18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" marR="38735" indent="-6350" algn="just">
              <a:lnSpc>
                <a:spcPct val="107000"/>
              </a:lnSpc>
              <a:spcAft>
                <a:spcPts val="25"/>
              </a:spcAft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The Perfect Moving Averages for Day Trading by Alan Farley. : 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https://www.investopedia.com/articles/active-trading/010116/perfect-moving-averages-day-trading.asp)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6350" marR="38735" indent="-6350" algn="just">
              <a:lnSpc>
                <a:spcPct val="107000"/>
              </a:lnSpc>
              <a:spcAft>
                <a:spcPts val="25"/>
              </a:spcAft>
            </a:pP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" marR="38735" indent="-6350" algn="l">
              <a:lnSpc>
                <a:spcPct val="103000"/>
              </a:lnSpc>
              <a:spcAft>
                <a:spcPts val="25"/>
              </a:spcAft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CMT Association   :   </a:t>
            </a:r>
            <a:r>
              <a:rPr lang="fr-FR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(https://cmtassociation.org/development/technical-insights/)</a:t>
            </a:r>
          </a:p>
          <a:p>
            <a:pPr marL="6350" marR="38735" indent="-6350" algn="l">
              <a:lnSpc>
                <a:spcPct val="103000"/>
              </a:lnSpc>
              <a:spcAft>
                <a:spcPts val="25"/>
              </a:spcAft>
            </a:pPr>
            <a:endParaRPr lang="fr-FR" u="sng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" marR="38735" indent="-6350" algn="l">
              <a:lnSpc>
                <a:spcPct val="103000"/>
              </a:lnSpc>
              <a:spcAft>
                <a:spcPts val="25"/>
              </a:spcAft>
            </a:pP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fi-FI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Zerodha Varsity   :  </a:t>
            </a:r>
            <a:r>
              <a:rPr lang="fi-FI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(https://zerodha.com/varsity/chapter/moving-averages/)</a:t>
            </a:r>
            <a:endParaRPr lang="en-IN" sz="1800" u="sng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" marR="38735" indent="-6350" algn="just">
              <a:lnSpc>
                <a:spcPct val="107000"/>
              </a:lnSpc>
              <a:spcAft>
                <a:spcPts val="25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43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33C45-778B-47CA-85AE-ED5DE13CAA26}"/>
              </a:ext>
            </a:extLst>
          </p:cNvPr>
          <p:cNvSpPr txBox="1"/>
          <p:nvPr/>
        </p:nvSpPr>
        <p:spPr>
          <a:xfrm>
            <a:off x="2124268" y="2074609"/>
            <a:ext cx="8568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 : Ms. Aradhana Kumari Singh ( Ass. Prof. Senior Scale 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B013154-E6D9-4788-9462-C7263331E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579210"/>
              </p:ext>
            </p:extLst>
          </p:nvPr>
        </p:nvGraphicFramePr>
        <p:xfrm>
          <a:off x="2032000" y="391988"/>
          <a:ext cx="81280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031851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419841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963615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5690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Sap_ID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Roll_no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 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8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Akshat Srivastava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500070091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R103218178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CSE –BAO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82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Shubham Verma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500067942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R103218152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CSE – BAO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7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Manish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500070096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R103218182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CSE - BAO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1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12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E981E4-ECB0-4C3F-AEAC-458CEB0102ED}"/>
              </a:ext>
            </a:extLst>
          </p:cNvPr>
          <p:cNvSpPr txBox="1">
            <a:spLocks/>
          </p:cNvSpPr>
          <p:nvPr/>
        </p:nvSpPr>
        <p:spPr>
          <a:xfrm>
            <a:off x="449424" y="768911"/>
            <a:ext cx="11017898" cy="646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While the country is facing an economic slowdown, India’s Market industry is showing hardly any signs of retreat.</a:t>
            </a:r>
            <a:br>
              <a:rPr lang="en-IN" sz="4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</a:br>
            <a:endParaRPr lang="en-IN" sz="4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1CD93-696A-418A-97D0-2ECDDE267141}"/>
              </a:ext>
            </a:extLst>
          </p:cNvPr>
          <p:cNvSpPr txBox="1"/>
          <p:nvPr/>
        </p:nvSpPr>
        <p:spPr>
          <a:xfrm>
            <a:off x="449424" y="1343971"/>
            <a:ext cx="608200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Many are chasing the stock market by day trading in the pandemic which ended badly.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  <a:p>
            <a:pPr algn="l" fontAlgn="base"/>
            <a:endParaRPr lang="en-US" i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31AE6-7322-4146-AAF7-D3268A30B36E}"/>
              </a:ext>
            </a:extLst>
          </p:cNvPr>
          <p:cNvSpPr txBox="1"/>
          <p:nvPr/>
        </p:nvSpPr>
        <p:spPr>
          <a:xfrm>
            <a:off x="449424" y="3440524"/>
            <a:ext cx="636192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During the COVID-19 pandemic and the related economic fallout ,t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he market is set to touch a staggering $9 billion market size by 2025, bolstered by an influx of traders.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the response of the stock markets has raised concerns as well as questions</a:t>
            </a:r>
            <a:endParaRPr lang="en-US" sz="2000" b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37D6-9EA3-423B-9B11-E563DE9D0DDF}"/>
              </a:ext>
            </a:extLst>
          </p:cNvPr>
          <p:cNvSpPr txBox="1"/>
          <p:nvPr/>
        </p:nvSpPr>
        <p:spPr>
          <a:xfrm>
            <a:off x="12798" y="1343971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4A9CB-2259-4CE5-9A23-D1FF6B8FE40D}"/>
              </a:ext>
            </a:extLst>
          </p:cNvPr>
          <p:cNvSpPr txBox="1"/>
          <p:nvPr/>
        </p:nvSpPr>
        <p:spPr>
          <a:xfrm>
            <a:off x="54498" y="415188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60C3B-8F91-4F38-9F04-53EB7FB166E3}"/>
              </a:ext>
            </a:extLst>
          </p:cNvPr>
          <p:cNvSpPr txBox="1"/>
          <p:nvPr/>
        </p:nvSpPr>
        <p:spPr>
          <a:xfrm>
            <a:off x="52943" y="3440524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EF6D5-1D67-4FCF-BD11-47E1AC4FE447}"/>
              </a:ext>
            </a:extLst>
          </p:cNvPr>
          <p:cNvSpPr txBox="1"/>
          <p:nvPr/>
        </p:nvSpPr>
        <p:spPr>
          <a:xfrm>
            <a:off x="489569" y="2219383"/>
            <a:ext cx="6191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Due to the  Covid – 19 Pandemic , global markets, banks and businesses were all facing crises not seen since the Great Depression in 1929.</a:t>
            </a:r>
            <a:endParaRPr lang="en-IN" sz="1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A0A66-D974-4A31-829A-D63A2DBF9950}"/>
              </a:ext>
            </a:extLst>
          </p:cNvPr>
          <p:cNvSpPr txBox="1"/>
          <p:nvPr/>
        </p:nvSpPr>
        <p:spPr>
          <a:xfrm>
            <a:off x="7811" y="2217375"/>
            <a:ext cx="436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→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24E8B-A666-4E99-AD0F-AAEFA421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49" y="1304633"/>
            <a:ext cx="5126522" cy="3417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24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D7F745A-FC79-49DD-AE64-7CF8DCD02112}"/>
              </a:ext>
            </a:extLst>
          </p:cNvPr>
          <p:cNvSpPr/>
          <p:nvPr/>
        </p:nvSpPr>
        <p:spPr>
          <a:xfrm>
            <a:off x="-11810" y="3686840"/>
            <a:ext cx="7461115" cy="806785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F0998-DA06-402E-8B7F-C45C4849B23C}"/>
              </a:ext>
            </a:extLst>
          </p:cNvPr>
          <p:cNvSpPr/>
          <p:nvPr/>
        </p:nvSpPr>
        <p:spPr>
          <a:xfrm>
            <a:off x="-20186" y="4687939"/>
            <a:ext cx="7461115" cy="1442060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2C8829-BF00-4451-B62E-FD292ECB576A}"/>
              </a:ext>
            </a:extLst>
          </p:cNvPr>
          <p:cNvSpPr/>
          <p:nvPr/>
        </p:nvSpPr>
        <p:spPr>
          <a:xfrm>
            <a:off x="-20187" y="1718871"/>
            <a:ext cx="7461115" cy="844771"/>
          </a:xfrm>
          <a:prstGeom prst="rect">
            <a:avLst/>
          </a:prstGeom>
          <a:solidFill>
            <a:schemeClr val="tx1">
              <a:lumMod val="65000"/>
              <a:lumOff val="35000"/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8319D-3660-46A1-AA48-1E1757F4D0E5}"/>
              </a:ext>
            </a:extLst>
          </p:cNvPr>
          <p:cNvSpPr/>
          <p:nvPr/>
        </p:nvSpPr>
        <p:spPr>
          <a:xfrm>
            <a:off x="-11810" y="333576"/>
            <a:ext cx="7461115" cy="1225685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2D88EDF-2AEA-4DFB-8E0A-FD06AA4793AE}"/>
              </a:ext>
            </a:extLst>
          </p:cNvPr>
          <p:cNvSpPr txBox="1">
            <a:spLocks/>
          </p:cNvSpPr>
          <p:nvPr/>
        </p:nvSpPr>
        <p:spPr>
          <a:xfrm>
            <a:off x="209615" y="572882"/>
            <a:ext cx="7231314" cy="72424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38" tIns="45719" rIns="91438" bIns="45719" rtlCol="0" anchor="ctr">
            <a:normAutofit lnSpcReduction="10000"/>
          </a:bodyPr>
          <a:lstStyle>
            <a:defPPr>
              <a:defRPr lang="en-US"/>
            </a:defPPr>
            <a:lvl1pPr marL="0" algn="l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Types of Investing Money</a:t>
            </a:r>
          </a:p>
        </p:txBody>
      </p:sp>
      <p:grpSp>
        <p:nvGrpSpPr>
          <p:cNvPr id="8" name="그룹 3">
            <a:extLst>
              <a:ext uri="{FF2B5EF4-FFF2-40B4-BE49-F238E27FC236}">
                <a16:creationId xmlns:a16="http://schemas.microsoft.com/office/drawing/2014/main" id="{53135D31-5082-4DBA-9585-034E0419BA36}"/>
              </a:ext>
            </a:extLst>
          </p:cNvPr>
          <p:cNvGrpSpPr/>
          <p:nvPr/>
        </p:nvGrpSpPr>
        <p:grpSpPr>
          <a:xfrm>
            <a:off x="1085817" y="1679913"/>
            <a:ext cx="4828876" cy="758287"/>
            <a:chOff x="467544" y="1384878"/>
            <a:chExt cx="4828876" cy="7582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4880CF-8EA5-406C-979F-A6F2D03EE1B8}"/>
                </a:ext>
              </a:extLst>
            </p:cNvPr>
            <p:cNvSpPr/>
            <p:nvPr/>
          </p:nvSpPr>
          <p:spPr>
            <a:xfrm>
              <a:off x="749462" y="1743055"/>
              <a:ext cx="4546958" cy="40011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i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 unhealthy </a:t>
              </a:r>
              <a:r>
                <a:rPr lang="en-US" altLang="ko-KR" sz="2000" i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decision</a:t>
              </a:r>
              <a:r>
                <a:rPr lang="en-US" altLang="ko-KR" i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 Totally Disagree ).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562747-C0F3-4884-8BF8-7F740AD44E67}"/>
                </a:ext>
              </a:extLst>
            </p:cNvPr>
            <p:cNvSpPr/>
            <p:nvPr/>
          </p:nvSpPr>
          <p:spPr>
            <a:xfrm>
              <a:off x="467544" y="1384878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Book Antiqua" panose="02040602050305030304" pitchFamily="18" charset="0"/>
                  <a:cs typeface="Times New Roman" panose="02020603050405020304" pitchFamily="18" charset="0"/>
                </a:rPr>
                <a:t>Nowhere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0D95DCA-AAA3-4945-8C2C-92C7D3CE4DD8}"/>
              </a:ext>
            </a:extLst>
          </p:cNvPr>
          <p:cNvSpPr/>
          <p:nvPr/>
        </p:nvSpPr>
        <p:spPr>
          <a:xfrm>
            <a:off x="0" y="2815419"/>
            <a:ext cx="840668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investors want to make investments in such a way that they get sky-high returns as quickly as possible without the risk of losing principal money.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9">
            <a:extLst>
              <a:ext uri="{FF2B5EF4-FFF2-40B4-BE49-F238E27FC236}">
                <a16:creationId xmlns:a16="http://schemas.microsoft.com/office/drawing/2014/main" id="{7DDB6F92-9722-491D-B339-E3F156D81F7F}"/>
              </a:ext>
            </a:extLst>
          </p:cNvPr>
          <p:cNvGrpSpPr/>
          <p:nvPr/>
        </p:nvGrpSpPr>
        <p:grpSpPr>
          <a:xfrm>
            <a:off x="1085817" y="3731108"/>
            <a:ext cx="5214050" cy="762517"/>
            <a:chOff x="396523" y="3237446"/>
            <a:chExt cx="5214050" cy="7625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7ECF39-29FD-41A1-AF27-64E3A4613AE4}"/>
                </a:ext>
              </a:extLst>
            </p:cNvPr>
            <p:cNvSpPr/>
            <p:nvPr/>
          </p:nvSpPr>
          <p:spPr>
            <a:xfrm>
              <a:off x="749462" y="3615242"/>
              <a:ext cx="4861111" cy="384721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i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Investing money in banks etc. &amp; gaining interest.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F56FBD-BFAA-4C0C-A105-0C1943B47A43}"/>
                </a:ext>
              </a:extLst>
            </p:cNvPr>
            <p:cNvSpPr/>
            <p:nvPr/>
          </p:nvSpPr>
          <p:spPr>
            <a:xfrm>
              <a:off x="396523" y="3237446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Book Antiqua" panose="02040602050305030304" pitchFamily="18" charset="0"/>
                  <a:cs typeface="Times New Roman" panose="02020603050405020304" pitchFamily="18" charset="0"/>
                </a:rPr>
                <a:t>2. Bank Investments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그룹 10">
            <a:extLst>
              <a:ext uri="{FF2B5EF4-FFF2-40B4-BE49-F238E27FC236}">
                <a16:creationId xmlns:a16="http://schemas.microsoft.com/office/drawing/2014/main" id="{64218107-B1C9-48D9-A808-44195994F50F}"/>
              </a:ext>
            </a:extLst>
          </p:cNvPr>
          <p:cNvGrpSpPr/>
          <p:nvPr/>
        </p:nvGrpSpPr>
        <p:grpSpPr>
          <a:xfrm>
            <a:off x="1085817" y="4698838"/>
            <a:ext cx="5788420" cy="1431161"/>
            <a:chOff x="396523" y="4569364"/>
            <a:chExt cx="5788420" cy="143116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C218671-E351-4AE7-A222-6DD9F5096FA6}"/>
                </a:ext>
              </a:extLst>
            </p:cNvPr>
            <p:cNvSpPr/>
            <p:nvPr/>
          </p:nvSpPr>
          <p:spPr>
            <a:xfrm>
              <a:off x="749462" y="5031029"/>
              <a:ext cx="5435481" cy="969496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Ownership is what comes to mind for most people when the word investment is batted around. These are the most volatile and profitable class of investment.</a:t>
              </a:r>
              <a:endParaRPr lang="en-US" altLang="ko-KR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87EC43-0C5A-4F7B-8EA7-3D2C9B9F14FD}"/>
                </a:ext>
              </a:extLst>
            </p:cNvPr>
            <p:cNvSpPr/>
            <p:nvPr/>
          </p:nvSpPr>
          <p:spPr>
            <a:xfrm>
              <a:off x="396523" y="4569364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Book Antiqua" panose="02040602050305030304" pitchFamily="18" charset="0"/>
                  <a:cs typeface="Times New Roman" panose="02020603050405020304" pitchFamily="18" charset="0"/>
                </a:rPr>
                <a:t>3. Market Investments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D6A06F-7AF4-444F-B23D-6AC4B64C0E1C}"/>
              </a:ext>
            </a:extLst>
          </p:cNvPr>
          <p:cNvGrpSpPr/>
          <p:nvPr/>
        </p:nvGrpSpPr>
        <p:grpSpPr>
          <a:xfrm>
            <a:off x="8007622" y="1568021"/>
            <a:ext cx="3889104" cy="3653597"/>
            <a:chOff x="5109516" y="2278588"/>
            <a:chExt cx="2923644" cy="27466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85E4A4-D415-4D61-A042-576B4CDB833C}"/>
                </a:ext>
              </a:extLst>
            </p:cNvPr>
            <p:cNvGrpSpPr/>
            <p:nvPr/>
          </p:nvGrpSpPr>
          <p:grpSpPr>
            <a:xfrm>
              <a:off x="5109516" y="2278588"/>
              <a:ext cx="2923644" cy="2746601"/>
              <a:chOff x="3419872" y="1916832"/>
              <a:chExt cx="2923644" cy="274660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AC198EB-6899-4C48-B674-0243634192EF}"/>
                  </a:ext>
                </a:extLst>
              </p:cNvPr>
              <p:cNvSpPr/>
              <p:nvPr/>
            </p:nvSpPr>
            <p:spPr>
              <a:xfrm>
                <a:off x="4014166" y="1916832"/>
                <a:ext cx="1735057" cy="1735057"/>
              </a:xfrm>
              <a:prstGeom prst="ellipse">
                <a:avLst/>
              </a:prstGeom>
              <a:solidFill>
                <a:schemeClr val="accent5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29BF6F6-2979-491D-9159-6AFD2C7BEDCD}"/>
                  </a:ext>
                </a:extLst>
              </p:cNvPr>
              <p:cNvGrpSpPr/>
              <p:nvPr/>
            </p:nvGrpSpPr>
            <p:grpSpPr>
              <a:xfrm>
                <a:off x="3419872" y="2928376"/>
                <a:ext cx="2923644" cy="1735057"/>
                <a:chOff x="3419872" y="2928376"/>
                <a:chExt cx="2923644" cy="1735057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3D7B987-F9B9-4719-861D-122DA370147D}"/>
                    </a:ext>
                  </a:extLst>
                </p:cNvPr>
                <p:cNvSpPr/>
                <p:nvPr/>
              </p:nvSpPr>
              <p:spPr>
                <a:xfrm>
                  <a:off x="4608459" y="2928376"/>
                  <a:ext cx="1735057" cy="1735057"/>
                </a:xfrm>
                <a:prstGeom prst="ellipse">
                  <a:avLst/>
                </a:prstGeom>
                <a:solidFill>
                  <a:schemeClr val="tx1">
                    <a:alpha val="7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3F28E73-9DB6-42F2-957C-08556C99B3E5}"/>
                    </a:ext>
                  </a:extLst>
                </p:cNvPr>
                <p:cNvSpPr/>
                <p:nvPr/>
              </p:nvSpPr>
              <p:spPr>
                <a:xfrm>
                  <a:off x="3419872" y="2928376"/>
                  <a:ext cx="1735057" cy="1735057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B3F42F-2B4D-4458-AA09-E0E534087953}"/>
                </a:ext>
              </a:extLst>
            </p:cNvPr>
            <p:cNvSpPr/>
            <p:nvPr/>
          </p:nvSpPr>
          <p:spPr>
            <a:xfrm>
              <a:off x="5109516" y="4013645"/>
              <a:ext cx="1188587" cy="532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95000"/>
                    </a:schemeClr>
                  </a:solidFill>
                  <a:latin typeface="Bookman Old Style" panose="02050604050505020204" pitchFamily="18" charset="0"/>
                  <a:cs typeface="Times New Roman" panose="02020603050405020304" pitchFamily="18" charset="0"/>
                </a:rPr>
                <a:t>2. </a:t>
              </a:r>
            </a:p>
            <a:p>
              <a:pPr algn="ctr"/>
              <a:r>
                <a:rPr lang="en-US" altLang="ko-KR" sz="2000" b="1" dirty="0">
                  <a:solidFill>
                    <a:schemeClr val="bg1">
                      <a:lumMod val="95000"/>
                    </a:schemeClr>
                  </a:solidFill>
                  <a:latin typeface="Bookman Old Style" panose="02050604050505020204" pitchFamily="18" charset="0"/>
                  <a:cs typeface="Times New Roman" panose="02020603050405020304" pitchFamily="18" charset="0"/>
                </a:rPr>
                <a:t>50%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F9F989-A33F-4A28-9C1F-A4B09E852439}"/>
                </a:ext>
              </a:extLst>
            </p:cNvPr>
            <p:cNvSpPr/>
            <p:nvPr/>
          </p:nvSpPr>
          <p:spPr>
            <a:xfrm>
              <a:off x="6835695" y="4023390"/>
              <a:ext cx="1188587" cy="532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95000"/>
                    </a:schemeClr>
                  </a:solidFill>
                  <a:latin typeface="Bookman Old Style" panose="02050604050505020204" pitchFamily="18" charset="0"/>
                  <a:cs typeface="Times New Roman" panose="02020603050405020304" pitchFamily="18" charset="0"/>
                </a:rPr>
                <a:t>3. </a:t>
              </a:r>
            </a:p>
            <a:p>
              <a:pPr algn="ctr"/>
              <a:r>
                <a:rPr lang="en-US" altLang="ko-KR" sz="2000" b="1" dirty="0">
                  <a:solidFill>
                    <a:schemeClr val="bg1">
                      <a:lumMod val="95000"/>
                    </a:schemeClr>
                  </a:solidFill>
                  <a:latin typeface="Bookman Old Style" panose="02050604050505020204" pitchFamily="18" charset="0"/>
                  <a:cs typeface="Times New Roman" panose="02020603050405020304" pitchFamily="18" charset="0"/>
                </a:rPr>
                <a:t>100%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F9CFE4-CA3D-4C81-AAF8-E12FC4BC7645}"/>
                </a:ext>
              </a:extLst>
            </p:cNvPr>
            <p:cNvSpPr/>
            <p:nvPr/>
          </p:nvSpPr>
          <p:spPr>
            <a:xfrm>
              <a:off x="5977044" y="2779458"/>
              <a:ext cx="1188587" cy="532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95000"/>
                    </a:schemeClr>
                  </a:solidFill>
                  <a:latin typeface="Bookman Old Style" panose="02050604050505020204" pitchFamily="18" charset="0"/>
                  <a:cs typeface="Times New Roman" panose="02020603050405020304" pitchFamily="18" charset="0"/>
                </a:rPr>
                <a:t>1. </a:t>
              </a:r>
            </a:p>
            <a:p>
              <a:pPr algn="ctr"/>
              <a:r>
                <a:rPr lang="en-US" altLang="ko-KR" sz="2000" b="1" dirty="0">
                  <a:solidFill>
                    <a:schemeClr val="bg1">
                      <a:lumMod val="95000"/>
                    </a:schemeClr>
                  </a:solidFill>
                  <a:latin typeface="Bookman Old Style" panose="02050604050505020204" pitchFamily="18" charset="0"/>
                  <a:cs typeface="Times New Roman" panose="02020603050405020304" pitchFamily="18" charset="0"/>
                </a:rPr>
                <a:t>0%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579D206C-53B6-493C-9ABA-5FC2DD0F9739}"/>
              </a:ext>
            </a:extLst>
          </p:cNvPr>
          <p:cNvSpPr txBox="1">
            <a:spLocks/>
          </p:cNvSpPr>
          <p:nvPr/>
        </p:nvSpPr>
        <p:spPr>
          <a:xfrm>
            <a:off x="8763658" y="912135"/>
            <a:ext cx="2308016" cy="72424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38" tIns="45719" rIns="91438" bIns="45719" rtlCol="0" anchor="ctr">
            <a:normAutofit lnSpcReduction="10000"/>
          </a:bodyPr>
          <a:lstStyle>
            <a:defPPr>
              <a:defRPr lang="en-US"/>
            </a:defPPr>
            <a:lvl1pPr marL="0" algn="l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110233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925A6C1-5D31-4386-84F7-E48ECE30B22C}"/>
              </a:ext>
            </a:extLst>
          </p:cNvPr>
          <p:cNvSpPr txBox="1">
            <a:spLocks/>
          </p:cNvSpPr>
          <p:nvPr/>
        </p:nvSpPr>
        <p:spPr>
          <a:xfrm>
            <a:off x="309401" y="339509"/>
            <a:ext cx="11573197" cy="83753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  <p:txBody>
          <a:bodyPr vert="horz" lIns="91438" tIns="45719" rIns="91438" bIns="45719" rtlCol="0" anchor="ctr">
            <a:normAutofit lnSpcReduction="10000"/>
          </a:bodyPr>
          <a:lstStyle>
            <a:defPPr>
              <a:defRPr lang="en-US"/>
            </a:defPPr>
            <a:lvl1pPr marL="0" algn="l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 Investment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95447-BEC6-4DF3-90B1-4ED2BB4194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07" y="255520"/>
            <a:ext cx="1932712" cy="185318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9" name="그룹 55">
            <a:extLst>
              <a:ext uri="{FF2B5EF4-FFF2-40B4-BE49-F238E27FC236}">
                <a16:creationId xmlns:a16="http://schemas.microsoft.com/office/drawing/2014/main" id="{A8FCF3E9-F2C3-4A4B-BE45-18040D3AF865}"/>
              </a:ext>
            </a:extLst>
          </p:cNvPr>
          <p:cNvGrpSpPr/>
          <p:nvPr/>
        </p:nvGrpSpPr>
        <p:grpSpPr>
          <a:xfrm>
            <a:off x="5188106" y="1637788"/>
            <a:ext cx="1635547" cy="1631871"/>
            <a:chOff x="5410154" y="1792609"/>
            <a:chExt cx="1350651" cy="135065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7060F58E-12D5-4E88-9E34-DB925F888D20}"/>
                </a:ext>
              </a:extLst>
            </p:cNvPr>
            <p:cNvSpPr/>
            <p:nvPr/>
          </p:nvSpPr>
          <p:spPr>
            <a:xfrm>
              <a:off x="5410154" y="1847259"/>
              <a:ext cx="1296000" cy="1296000"/>
            </a:xfrm>
            <a:prstGeom prst="rtTriangle">
              <a:avLst/>
            </a:prstGeom>
            <a:grpFill/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1862ABA4-7540-4543-9972-25775816DE32}"/>
                </a:ext>
              </a:extLst>
            </p:cNvPr>
            <p:cNvSpPr/>
            <p:nvPr/>
          </p:nvSpPr>
          <p:spPr>
            <a:xfrm rot="10800000">
              <a:off x="5464805" y="1792609"/>
              <a:ext cx="1296000" cy="1296000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21566F2-C60A-4E19-B4B9-F79362BBBA06}"/>
              </a:ext>
            </a:extLst>
          </p:cNvPr>
          <p:cNvSpPr txBox="1"/>
          <p:nvPr/>
        </p:nvSpPr>
        <p:spPr>
          <a:xfrm>
            <a:off x="6188445" y="158996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53E957-6BEC-4368-9F91-14728D5A1ABB}"/>
              </a:ext>
            </a:extLst>
          </p:cNvPr>
          <p:cNvSpPr txBox="1"/>
          <p:nvPr/>
        </p:nvSpPr>
        <p:spPr>
          <a:xfrm>
            <a:off x="5305718" y="2210147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그룹 55">
            <a:extLst>
              <a:ext uri="{FF2B5EF4-FFF2-40B4-BE49-F238E27FC236}">
                <a16:creationId xmlns:a16="http://schemas.microsoft.com/office/drawing/2014/main" id="{492D393A-DF87-4142-A4C3-8FCA79B03B49}"/>
              </a:ext>
            </a:extLst>
          </p:cNvPr>
          <p:cNvGrpSpPr/>
          <p:nvPr/>
        </p:nvGrpSpPr>
        <p:grpSpPr>
          <a:xfrm>
            <a:off x="5203296" y="3789611"/>
            <a:ext cx="1635547" cy="1631871"/>
            <a:chOff x="5410154" y="1792609"/>
            <a:chExt cx="1350651" cy="135065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E447AB09-43C7-4079-938D-3A872CDC076A}"/>
                </a:ext>
              </a:extLst>
            </p:cNvPr>
            <p:cNvSpPr/>
            <p:nvPr/>
          </p:nvSpPr>
          <p:spPr>
            <a:xfrm>
              <a:off x="5410154" y="1847259"/>
              <a:ext cx="1296000" cy="1296000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2B45C857-E5D8-4B87-83DB-F0A0569F3E66}"/>
                </a:ext>
              </a:extLst>
            </p:cNvPr>
            <p:cNvSpPr/>
            <p:nvPr/>
          </p:nvSpPr>
          <p:spPr>
            <a:xfrm rot="10800000">
              <a:off x="5464805" y="1792609"/>
              <a:ext cx="1296000" cy="1296000"/>
            </a:xfrm>
            <a:prstGeom prst="rtTriangle">
              <a:avLst/>
            </a:prstGeom>
            <a:solidFill>
              <a:schemeClr val="accent5">
                <a:alpha val="67000"/>
              </a:schemeClr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C33ED4-EBE7-4533-A599-F7A1D8AD0315}"/>
              </a:ext>
            </a:extLst>
          </p:cNvPr>
          <p:cNvSpPr txBox="1"/>
          <p:nvPr/>
        </p:nvSpPr>
        <p:spPr>
          <a:xfrm>
            <a:off x="6203635" y="3741785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093D6A-5B28-4875-A132-E9EE8AABE3BC}"/>
              </a:ext>
            </a:extLst>
          </p:cNvPr>
          <p:cNvSpPr txBox="1"/>
          <p:nvPr/>
        </p:nvSpPr>
        <p:spPr>
          <a:xfrm>
            <a:off x="5320908" y="4361970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6BA042-AC1D-4EA6-93EB-157DFD9AB187}"/>
              </a:ext>
            </a:extLst>
          </p:cNvPr>
          <p:cNvSpPr txBox="1"/>
          <p:nvPr/>
        </p:nvSpPr>
        <p:spPr>
          <a:xfrm>
            <a:off x="6952622" y="1632617"/>
            <a:ext cx="52284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Investment banking is a special segment of banking operation that helps individuals or organizations raise capital and provide financial consultancy services to them.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EE880-27A5-4154-B7C7-595AD1E9AA35}"/>
              </a:ext>
            </a:extLst>
          </p:cNvPr>
          <p:cNvSpPr txBox="1"/>
          <p:nvPr/>
        </p:nvSpPr>
        <p:spPr>
          <a:xfrm>
            <a:off x="9169" y="2348646"/>
            <a:ext cx="5193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you invest in a bank account, you can determine fairly accurately the amount of money you will have at a specific date in the future. 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FCCC5D-6B66-4C1C-912B-0EBD5068AB42}"/>
              </a:ext>
            </a:extLst>
          </p:cNvPr>
          <p:cNvSpPr txBox="1"/>
          <p:nvPr/>
        </p:nvSpPr>
        <p:spPr>
          <a:xfrm>
            <a:off x="9169" y="4009138"/>
            <a:ext cx="530700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certainty is an advantage when you need a specific amount of money within a short time frame, such as for a down payment on a house, or if you need to preserve your capital for emergencies.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9F68D3-2F6E-4B85-BD58-C7B3193358DB}"/>
              </a:ext>
            </a:extLst>
          </p:cNvPr>
          <p:cNvSpPr txBox="1"/>
          <p:nvPr/>
        </p:nvSpPr>
        <p:spPr>
          <a:xfrm>
            <a:off x="6994358" y="3668620"/>
            <a:ext cx="51422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Bank accounts avoid market fluctuations that are typical of other investments, such as stocks, and typically pay fixed interest. 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4FA40-5D30-4309-A7DE-395D9EBC2D37}"/>
              </a:ext>
            </a:extLst>
          </p:cNvPr>
          <p:cNvSpPr txBox="1"/>
          <p:nvPr/>
        </p:nvSpPr>
        <p:spPr>
          <a:xfrm>
            <a:off x="1748463" y="6167254"/>
            <a:ext cx="3664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 ; </a:t>
            </a:r>
            <a:r>
              <a:rPr lang="en-IN" sz="2400" b="1" i="0" dirty="0">
                <a:solidFill>
                  <a:srgbClr val="000000"/>
                </a:solidFill>
                <a:effectLst/>
                <a:latin typeface="Roboto"/>
              </a:rPr>
              <a:t> </a:t>
            </a:r>
            <a:r>
              <a:rPr lang="en-IN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400" b="1" i="0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en-IN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Return is too low</a:t>
            </a:r>
          </a:p>
        </p:txBody>
      </p:sp>
    </p:spTree>
    <p:extLst>
      <p:ext uri="{BB962C8B-B14F-4D97-AF65-F5344CB8AC3E}">
        <p14:creationId xmlns:p14="http://schemas.microsoft.com/office/powerpoint/2010/main" val="2171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6958248-2742-46B1-ADF4-A031E448ACD4}"/>
              </a:ext>
            </a:extLst>
          </p:cNvPr>
          <p:cNvSpPr txBox="1">
            <a:spLocks/>
          </p:cNvSpPr>
          <p:nvPr/>
        </p:nvSpPr>
        <p:spPr>
          <a:xfrm>
            <a:off x="275886" y="222634"/>
            <a:ext cx="11573197" cy="1178108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l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Inflation Rate :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Inflation is the decline of Purchasing Power of a given currency over time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Rate of increasing the value of INR..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4EBD6-EA3B-4A9E-B381-A5B62347FBEC}"/>
              </a:ext>
            </a:extLst>
          </p:cNvPr>
          <p:cNvSpPr txBox="1"/>
          <p:nvPr/>
        </p:nvSpPr>
        <p:spPr>
          <a:xfrm>
            <a:off x="295274" y="1385937"/>
            <a:ext cx="11439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800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The Inflation Rate of India (2021) is 4.06%. ”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ADAD9F8-11D8-4FBB-8456-21796233AC7A}"/>
              </a:ext>
            </a:extLst>
          </p:cNvPr>
          <p:cNvSpPr txBox="1">
            <a:spLocks/>
          </p:cNvSpPr>
          <p:nvPr/>
        </p:nvSpPr>
        <p:spPr>
          <a:xfrm>
            <a:off x="309401" y="2110273"/>
            <a:ext cx="11573197" cy="1294748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</a:t>
            </a:r>
            <a:r>
              <a:rPr lang="en-US" sz="2400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1913, a gallon of milk cost about 36 cents per gallon. One hundred years later, in 2013, a gallon of milk cost $3.53—nearly ten times higher. ... Instead, this price reflects the gradual decrease in the value of money as a result of inflation.</a:t>
            </a:r>
            <a:endParaRPr lang="en-US" sz="2800" i="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7DFAB-1B0E-45F6-AA1F-6296256F1565}"/>
              </a:ext>
            </a:extLst>
          </p:cNvPr>
          <p:cNvSpPr txBox="1"/>
          <p:nvPr/>
        </p:nvSpPr>
        <p:spPr>
          <a:xfrm>
            <a:off x="295274" y="3472375"/>
            <a:ext cx="6713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returning 2% of your saving in which they are taking 2% profit from your money.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F43CC-082C-4558-A65B-21CA31A33645}"/>
              </a:ext>
            </a:extLst>
          </p:cNvPr>
          <p:cNvSpPr txBox="1"/>
          <p:nvPr/>
        </p:nvSpPr>
        <p:spPr>
          <a:xfrm>
            <a:off x="258463" y="4502006"/>
            <a:ext cx="6338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why depend on other sources if you can earn all those profits by yourself just by a little work of knowledge and analysis.</a:t>
            </a:r>
          </a:p>
        </p:txBody>
      </p:sp>
      <p:sp>
        <p:nvSpPr>
          <p:cNvPr id="9" name="Curved Up Arrow 1">
            <a:extLst>
              <a:ext uri="{FF2B5EF4-FFF2-40B4-BE49-F238E27FC236}">
                <a16:creationId xmlns:a16="http://schemas.microsoft.com/office/drawing/2014/main" id="{259FCEBD-9AAA-4660-8E06-A9F3E7E618B8}"/>
              </a:ext>
            </a:extLst>
          </p:cNvPr>
          <p:cNvSpPr/>
          <p:nvPr/>
        </p:nvSpPr>
        <p:spPr>
          <a:xfrm rot="1577781">
            <a:off x="7613894" y="3516460"/>
            <a:ext cx="3478409" cy="4229043"/>
          </a:xfrm>
          <a:custGeom>
            <a:avLst/>
            <a:gdLst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8075 h 731523"/>
              <a:gd name="connsiteX6" fmla="*/ 0 w 635736"/>
              <a:gd name="connsiteY6" fmla="*/ 716278 h 731523"/>
              <a:gd name="connsiteX7" fmla="*/ 361416 w 635736"/>
              <a:gd name="connsiteY7" fmla="*/ 182880 h 731523"/>
              <a:gd name="connsiteX8" fmla="*/ 269976 w 635736"/>
              <a:gd name="connsiteY8" fmla="*/ 182880 h 731523"/>
              <a:gd name="connsiteX9" fmla="*/ 467810 w 635736"/>
              <a:gd name="connsiteY9" fmla="*/ 0 h 731523"/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6278 h 731523"/>
              <a:gd name="connsiteX6" fmla="*/ 361416 w 635736"/>
              <a:gd name="connsiteY6" fmla="*/ 182880 h 731523"/>
              <a:gd name="connsiteX7" fmla="*/ 269976 w 635736"/>
              <a:gd name="connsiteY7" fmla="*/ 182880 h 731523"/>
              <a:gd name="connsiteX8" fmla="*/ 467810 w 635736"/>
              <a:gd name="connsiteY8" fmla="*/ 0 h 731523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35657 w 883989"/>
              <a:gd name="connsiteY3" fmla="*/ 731520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989" h="946640">
                <a:moveTo>
                  <a:pt x="716063" y="0"/>
                </a:moveTo>
                <a:lnTo>
                  <a:pt x="883989" y="182880"/>
                </a:lnTo>
                <a:lnTo>
                  <a:pt x="792549" y="182880"/>
                </a:lnTo>
                <a:cubicBezTo>
                  <a:pt x="737882" y="511774"/>
                  <a:pt x="601892" y="655886"/>
                  <a:pt x="356126" y="790228"/>
                </a:cubicBezTo>
                <a:cubicBezTo>
                  <a:pt x="248733" y="843028"/>
                  <a:pt x="67527" y="944947"/>
                  <a:pt x="0" y="946640"/>
                </a:cubicBezTo>
                <a:cubicBezTo>
                  <a:pt x="38392" y="939867"/>
                  <a:pt x="169929" y="830850"/>
                  <a:pt x="255597" y="758442"/>
                </a:cubicBezTo>
                <a:cubicBezTo>
                  <a:pt x="451071" y="611157"/>
                  <a:pt x="564690" y="453492"/>
                  <a:pt x="609669" y="182880"/>
                </a:cubicBezTo>
                <a:lnTo>
                  <a:pt x="518229" y="182880"/>
                </a:lnTo>
                <a:lnTo>
                  <a:pt x="716063" y="0"/>
                </a:lnTo>
                <a:close/>
              </a:path>
            </a:pathLst>
          </a:cu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52897B7-5C77-4FA8-9B8A-E4F170A04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1535205"/>
              </p:ext>
            </p:extLst>
          </p:nvPr>
        </p:nvGraphicFramePr>
        <p:xfrm>
          <a:off x="6708520" y="3472376"/>
          <a:ext cx="3765860" cy="3504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03C9794-BF62-4220-ACA3-0862ECD0F116}"/>
              </a:ext>
            </a:extLst>
          </p:cNvPr>
          <p:cNvSpPr txBox="1"/>
          <p:nvPr/>
        </p:nvSpPr>
        <p:spPr>
          <a:xfrm>
            <a:off x="6708520" y="5301484"/>
            <a:ext cx="1000916" cy="4008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1.05%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89E70-3545-42EE-9D2A-5FA484800A09}"/>
              </a:ext>
            </a:extLst>
          </p:cNvPr>
          <p:cNvSpPr txBox="1"/>
          <p:nvPr/>
        </p:nvSpPr>
        <p:spPr>
          <a:xfrm>
            <a:off x="7415439" y="4765924"/>
            <a:ext cx="1000917" cy="4008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2.05%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C6775-F9CB-4B3C-982B-E17F9F171138}"/>
              </a:ext>
            </a:extLst>
          </p:cNvPr>
          <p:cNvSpPr txBox="1"/>
          <p:nvPr/>
        </p:nvSpPr>
        <p:spPr>
          <a:xfrm>
            <a:off x="8038568" y="4088226"/>
            <a:ext cx="1000916" cy="4008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3.05%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369C1-3ACF-4A23-8F29-B05AFB291E1A}"/>
              </a:ext>
            </a:extLst>
          </p:cNvPr>
          <p:cNvSpPr txBox="1"/>
          <p:nvPr/>
        </p:nvSpPr>
        <p:spPr>
          <a:xfrm>
            <a:off x="8877470" y="3478029"/>
            <a:ext cx="1000915" cy="4008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4.05%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60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0D57C2-79A4-4B58-B6EA-52D9E2E0AC80}"/>
              </a:ext>
            </a:extLst>
          </p:cNvPr>
          <p:cNvSpPr/>
          <p:nvPr/>
        </p:nvSpPr>
        <p:spPr>
          <a:xfrm>
            <a:off x="498799" y="154387"/>
            <a:ext cx="4556549" cy="3428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4A0FC-E8CF-4212-B08C-1875AE637372}"/>
              </a:ext>
            </a:extLst>
          </p:cNvPr>
          <p:cNvSpPr txBox="1"/>
          <p:nvPr/>
        </p:nvSpPr>
        <p:spPr>
          <a:xfrm>
            <a:off x="769386" y="383490"/>
            <a:ext cx="436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  <a:r>
              <a:rPr lang="en-IN" sz="400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94016-4393-42F5-989A-29ABF8173FE7}"/>
              </a:ext>
            </a:extLst>
          </p:cNvPr>
          <p:cNvSpPr txBox="1"/>
          <p:nvPr/>
        </p:nvSpPr>
        <p:spPr>
          <a:xfrm>
            <a:off x="5603836" y="629598"/>
            <a:ext cx="658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 model will crunch past data into a single number to crease out short-term volatility and gives traders an idea of the current market trends. </a:t>
            </a:r>
            <a:endParaRPr lang="en-US" sz="2800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D75234-18D3-4E05-BCB7-DB6D7C81F6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" r="688"/>
          <a:stretch/>
        </p:blipFill>
        <p:spPr>
          <a:xfrm>
            <a:off x="6558861" y="3138091"/>
            <a:ext cx="5714550" cy="2897144"/>
          </a:xfrm>
          <a:prstGeom prst="ellips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50800" sx="1000" sy="1000" algn="ctr" rotWithShape="0">
              <a:srgbClr val="000000"/>
            </a:outerShdw>
            <a:softEdge rad="317500"/>
          </a:effectLst>
          <a:scene3d>
            <a:camera prst="obliqueTopLeft"/>
            <a:lightRig rig="threePt" dir="t"/>
          </a:scene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D686E3-65D9-402C-B47A-6CCD0CCC6C7D}"/>
              </a:ext>
            </a:extLst>
          </p:cNvPr>
          <p:cNvSpPr txBox="1"/>
          <p:nvPr/>
        </p:nvSpPr>
        <p:spPr>
          <a:xfrm>
            <a:off x="5603836" y="1972231"/>
            <a:ext cx="6395331" cy="1251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465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="0" i="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 model will smooth out the price data over a specified period of time by creating a constantly updated average price.</a:t>
            </a:r>
            <a:endParaRPr lang="en-IN" sz="2000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3B9B8-3363-47BB-84C5-87DC2F8D6895}"/>
              </a:ext>
            </a:extLst>
          </p:cNvPr>
          <p:cNvSpPr txBox="1"/>
          <p:nvPr/>
        </p:nvSpPr>
        <p:spPr>
          <a:xfrm>
            <a:off x="266397" y="3977770"/>
            <a:ext cx="6018220" cy="16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465"/>
              </a:spcAft>
              <a:buSzPts val="1100"/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model will throw light on the direction in which the future prices might move before making a transaction on the basis of NMA and Current price.</a:t>
            </a:r>
            <a:endParaRPr lang="en-IN" sz="2400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A1A76-A64F-4E70-9889-2005D6842F50}"/>
              </a:ext>
            </a:extLst>
          </p:cNvPr>
          <p:cNvSpPr txBox="1"/>
          <p:nvPr/>
        </p:nvSpPr>
        <p:spPr>
          <a:xfrm>
            <a:off x="5603836" y="202402"/>
            <a:ext cx="336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Sub-Objectives 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AF6433-A603-4A35-8028-266FF8539A21}"/>
              </a:ext>
            </a:extLst>
          </p:cNvPr>
          <p:cNvSpPr/>
          <p:nvPr/>
        </p:nvSpPr>
        <p:spPr>
          <a:xfrm>
            <a:off x="782634" y="1225294"/>
            <a:ext cx="45469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will generate Technical trading indication (Buy, Sell) on the basis of Normal Moving Average.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63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3ABC393-E1D1-40E8-8708-35D31E00D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4" r="52703" b="54"/>
          <a:stretch/>
        </p:blipFill>
        <p:spPr>
          <a:xfrm>
            <a:off x="321378" y="300780"/>
            <a:ext cx="5368993" cy="6385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C92507-8465-434F-B08A-E9A347F61634}"/>
              </a:ext>
            </a:extLst>
          </p:cNvPr>
          <p:cNvSpPr txBox="1"/>
          <p:nvPr/>
        </p:nvSpPr>
        <p:spPr>
          <a:xfrm>
            <a:off x="5926346" y="349890"/>
            <a:ext cx="6191673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Investment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FD3C82-B894-4F96-AECA-04F5E397CA9B}"/>
              </a:ext>
            </a:extLst>
          </p:cNvPr>
          <p:cNvGrpSpPr/>
          <p:nvPr/>
        </p:nvGrpSpPr>
        <p:grpSpPr>
          <a:xfrm>
            <a:off x="5771054" y="1754315"/>
            <a:ext cx="5846161" cy="4497057"/>
            <a:chOff x="5845259" y="502076"/>
            <a:chExt cx="5846161" cy="44970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A35EA3-79E3-44ED-9018-BE526A1A8D13}"/>
                </a:ext>
              </a:extLst>
            </p:cNvPr>
            <p:cNvSpPr txBox="1"/>
            <p:nvPr/>
          </p:nvSpPr>
          <p:spPr>
            <a:xfrm>
              <a:off x="6884038" y="894306"/>
              <a:ext cx="4807382" cy="126188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b="0" i="1" dirty="0">
                  <a:solidFill>
                    <a:schemeClr val="tx2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NSimSun" panose="02010609030101010101" pitchFamily="49" charset="-122"/>
                  <a:cs typeface="Times New Roman" panose="02020603050405020304" pitchFamily="18" charset="0"/>
                </a:rPr>
                <a:t>Stocks, Commodities , and precious metals are all ownership investments. The buyer hopes that they will increase in value over time.</a:t>
              </a:r>
            </a:p>
            <a:p>
              <a:endParaRPr lang="ko-KR" alt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4F3C31-7573-4B97-93BF-A7FDF9A53982}"/>
                </a:ext>
              </a:extLst>
            </p:cNvPr>
            <p:cNvSpPr txBox="1"/>
            <p:nvPr/>
          </p:nvSpPr>
          <p:spPr>
            <a:xfrm>
              <a:off x="5845259" y="5020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D85A22-CD39-4518-A724-672DAFC15341}"/>
                </a:ext>
              </a:extLst>
            </p:cNvPr>
            <p:cNvSpPr txBox="1"/>
            <p:nvPr/>
          </p:nvSpPr>
          <p:spPr>
            <a:xfrm>
              <a:off x="6803353" y="1839168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2">
                      <a:lumMod val="50000"/>
                    </a:schemeClr>
                  </a:solidFill>
                  <a:latin typeface="Book Antiqua" panose="02040602050305030304" pitchFamily="18" charset="0"/>
                  <a:cs typeface="Arial" pitchFamily="34" charset="0"/>
                </a:rPr>
                <a:t>Business</a:t>
              </a:r>
              <a:endParaRPr lang="ko-KR" altLang="en-US" sz="2700" b="1" dirty="0">
                <a:solidFill>
                  <a:schemeClr val="tx2">
                    <a:lumMod val="50000"/>
                  </a:schemeClr>
                </a:solidFill>
                <a:latin typeface="Book Antiqua" panose="02040602050305030304" pitchFamily="18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906A52-8E04-49A9-AEFB-B104685C5E4F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69E166-E7C3-4133-9993-5713F65402A4}"/>
                </a:ext>
              </a:extLst>
            </p:cNvPr>
            <p:cNvSpPr txBox="1"/>
            <p:nvPr/>
          </p:nvSpPr>
          <p:spPr>
            <a:xfrm>
              <a:off x="6843110" y="2845247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IN" sz="2700" b="1" i="0" dirty="0">
                  <a:solidFill>
                    <a:schemeClr val="tx2">
                      <a:lumMod val="50000"/>
                    </a:schemeClr>
                  </a:solidFill>
                  <a:effectLst/>
                  <a:latin typeface="Book Antiqua" panose="02040602050305030304" pitchFamily="18" charset="0"/>
                </a:rPr>
                <a:t>Cash </a:t>
              </a:r>
              <a:r>
                <a:rPr lang="en-IN" sz="2700" b="1" dirty="0">
                  <a:solidFill>
                    <a:schemeClr val="tx2">
                      <a:lumMod val="50000"/>
                    </a:schemeClr>
                  </a:solidFill>
                  <a:latin typeface="Book Antiqua" panose="02040602050305030304" pitchFamily="18" charset="0"/>
                </a:rPr>
                <a:t>E</a:t>
              </a:r>
              <a:r>
                <a:rPr lang="en-IN" sz="2700" b="1" i="0" dirty="0">
                  <a:solidFill>
                    <a:schemeClr val="tx2">
                      <a:lumMod val="50000"/>
                    </a:schemeClr>
                  </a:solidFill>
                  <a:effectLst/>
                  <a:latin typeface="Book Antiqua" panose="02040602050305030304" pitchFamily="18" charset="0"/>
                </a:rPr>
                <a:t>quivalents</a:t>
              </a:r>
              <a:endParaRPr lang="ko-KR" altLang="en-US" sz="2800" b="1" dirty="0">
                <a:solidFill>
                  <a:schemeClr val="tx2">
                    <a:lumMod val="50000"/>
                  </a:schemeClr>
                </a:solidFill>
                <a:latin typeface="Book Antiqua" panose="02040602050305030304" pitchFamily="18" charset="0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86AE55-E103-4103-BD29-AFFBF879E22A}"/>
                </a:ext>
              </a:extLst>
            </p:cNvPr>
            <p:cNvSpPr txBox="1"/>
            <p:nvPr/>
          </p:nvSpPr>
          <p:spPr>
            <a:xfrm>
              <a:off x="5885014" y="293757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0350B3-C4F1-43C8-9CB1-2633451ED573}"/>
                </a:ext>
              </a:extLst>
            </p:cNvPr>
            <p:cNvSpPr txBox="1"/>
            <p:nvPr/>
          </p:nvSpPr>
          <p:spPr>
            <a:xfrm>
              <a:off x="6903916" y="4231934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2">
                      <a:lumMod val="50000"/>
                    </a:schemeClr>
                  </a:solidFill>
                  <a:latin typeface="Book Antiqua" panose="02040602050305030304" pitchFamily="18" charset="0"/>
                  <a:cs typeface="Arial" pitchFamily="34" charset="0"/>
                </a:rPr>
                <a:t>Real Estate</a:t>
              </a:r>
              <a:endParaRPr lang="ko-KR" altLang="en-US" sz="2700" b="1" dirty="0">
                <a:solidFill>
                  <a:schemeClr val="tx2">
                    <a:lumMod val="50000"/>
                  </a:schemeClr>
                </a:solidFill>
                <a:latin typeface="Book Antiqua" panose="02040602050305030304" pitchFamily="18" charset="0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37ABFF-B6C7-433D-8A22-05B9731FAB07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D62587-F88F-4E86-9F25-A87F20A09381}"/>
              </a:ext>
            </a:extLst>
          </p:cNvPr>
          <p:cNvSpPr txBox="1"/>
          <p:nvPr/>
        </p:nvSpPr>
        <p:spPr>
          <a:xfrm>
            <a:off x="6729147" y="1686479"/>
            <a:ext cx="470682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tx2">
                    <a:lumMod val="50000"/>
                  </a:schemeClr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Stocks Trading</a:t>
            </a:r>
            <a:endParaRPr lang="ko-KR" altLang="en-US" sz="2700" b="1" dirty="0">
              <a:solidFill>
                <a:schemeClr val="tx2">
                  <a:lumMod val="50000"/>
                </a:schemeClr>
              </a:solidFill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4D459-F68E-4C1F-B161-7A6B4ECF049A}"/>
              </a:ext>
            </a:extLst>
          </p:cNvPr>
          <p:cNvSpPr txBox="1"/>
          <p:nvPr/>
        </p:nvSpPr>
        <p:spPr>
          <a:xfrm>
            <a:off x="6874099" y="5928206"/>
            <a:ext cx="52439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Houses and apartments that are purchased to rent out or to resell are investments.</a:t>
            </a:r>
            <a:endParaRPr lang="en-IN" i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6A7EDC-075A-4708-BB72-F78906A6EEAA}"/>
              </a:ext>
            </a:extLst>
          </p:cNvPr>
          <p:cNvSpPr txBox="1"/>
          <p:nvPr/>
        </p:nvSpPr>
        <p:spPr>
          <a:xfrm>
            <a:off x="6874099" y="3432726"/>
            <a:ext cx="531790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money put into starting and running a business is an investment.</a:t>
            </a:r>
            <a:endParaRPr lang="en-IN" i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4AC62-CA8C-451B-9F45-7DB1336CE0C7}"/>
              </a:ext>
            </a:extLst>
          </p:cNvPr>
          <p:cNvSpPr txBox="1"/>
          <p:nvPr/>
        </p:nvSpPr>
        <p:spPr>
          <a:xfrm>
            <a:off x="6874099" y="4496247"/>
            <a:ext cx="5134429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are investments are "as good as cash," which means that they can be converted back to cash easily and quickly.</a:t>
            </a:r>
            <a:endParaRPr lang="en-IN" i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433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BFAD4B-1553-4CCF-8D66-0580770A09D4}"/>
              </a:ext>
            </a:extLst>
          </p:cNvPr>
          <p:cNvSpPr/>
          <p:nvPr/>
        </p:nvSpPr>
        <p:spPr>
          <a:xfrm>
            <a:off x="6363822" y="965750"/>
            <a:ext cx="7342523" cy="1492681"/>
          </a:xfrm>
          <a:prstGeom prst="round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FC049BC-D48B-4A64-B19E-613B25635B91}"/>
              </a:ext>
            </a:extLst>
          </p:cNvPr>
          <p:cNvSpPr txBox="1">
            <a:spLocks/>
          </p:cNvSpPr>
          <p:nvPr/>
        </p:nvSpPr>
        <p:spPr>
          <a:xfrm>
            <a:off x="181665" y="217762"/>
            <a:ext cx="9619269" cy="724247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l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Financial Literate People Engage their Money in Market</a:t>
            </a:r>
            <a:endParaRPr lang="en-IN" sz="2800" dirty="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8B1CD4-F99A-464E-899B-D3D8771DFB69}"/>
              </a:ext>
            </a:extLst>
          </p:cNvPr>
          <p:cNvCxnSpPr>
            <a:cxnSpLocks/>
          </p:cNvCxnSpPr>
          <p:nvPr/>
        </p:nvCxnSpPr>
        <p:spPr>
          <a:xfrm>
            <a:off x="497149" y="1046001"/>
            <a:ext cx="0" cy="296670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4BEC56-22EF-4CD5-B8BA-905F3E3977D0}"/>
              </a:ext>
            </a:extLst>
          </p:cNvPr>
          <p:cNvSpPr txBox="1"/>
          <p:nvPr/>
        </p:nvSpPr>
        <p:spPr>
          <a:xfrm>
            <a:off x="651146" y="942009"/>
            <a:ext cx="4284213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Do your Own Business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2467A0-EF92-4607-AF6E-B26F50A9E5EC}"/>
              </a:ext>
            </a:extLst>
          </p:cNvPr>
          <p:cNvSpPr txBox="1"/>
          <p:nvPr/>
        </p:nvSpPr>
        <p:spPr>
          <a:xfrm>
            <a:off x="651146" y="2763498"/>
            <a:ext cx="428421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Stock Market</a:t>
            </a:r>
          </a:p>
        </p:txBody>
      </p:sp>
      <p:sp>
        <p:nvSpPr>
          <p:cNvPr id="8" name="Rounded Rectangle 51">
            <a:extLst>
              <a:ext uri="{FF2B5EF4-FFF2-40B4-BE49-F238E27FC236}">
                <a16:creationId xmlns:a16="http://schemas.microsoft.com/office/drawing/2014/main" id="{1DD467BE-4503-4658-ABAA-113A57D056CF}"/>
              </a:ext>
            </a:extLst>
          </p:cNvPr>
          <p:cNvSpPr/>
          <p:nvPr/>
        </p:nvSpPr>
        <p:spPr>
          <a:xfrm>
            <a:off x="748712" y="2597899"/>
            <a:ext cx="4196298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D0C312C-9CA7-4894-A1EC-336EE1D25791}"/>
              </a:ext>
            </a:extLst>
          </p:cNvPr>
          <p:cNvSpPr txBox="1">
            <a:spLocks/>
          </p:cNvSpPr>
          <p:nvPr/>
        </p:nvSpPr>
        <p:spPr>
          <a:xfrm>
            <a:off x="688018" y="1446766"/>
            <a:ext cx="4059990" cy="989998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000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Rewards become directly Proportional to Effort : </a:t>
            </a: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</a:rPr>
              <a:t>→ </a:t>
            </a:r>
            <a:r>
              <a:rPr lang="en-IN" sz="2000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The more effort you put in The more results you see.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9F6D3BC-3ACA-4AE7-A877-D526FE7696DF}"/>
              </a:ext>
            </a:extLst>
          </p:cNvPr>
          <p:cNvSpPr txBox="1">
            <a:spLocks/>
          </p:cNvSpPr>
          <p:nvPr/>
        </p:nvSpPr>
        <p:spPr>
          <a:xfrm>
            <a:off x="711010" y="3258347"/>
            <a:ext cx="4125036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000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Put money in Someone’s Business and take the Profit.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8F098-0BBA-430D-95D2-4272442F3C53}"/>
              </a:ext>
            </a:extLst>
          </p:cNvPr>
          <p:cNvSpPr txBox="1"/>
          <p:nvPr/>
        </p:nvSpPr>
        <p:spPr>
          <a:xfrm>
            <a:off x="1440401" y="4251234"/>
            <a:ext cx="4655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But People Who have the Knowledge of Investing gets the Profit %,What about Others ?</a:t>
            </a:r>
            <a:endParaRPr lang="ko-KR" alt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anose="0202060208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24F0EB-4E20-492F-8BCA-20A0E10875C5}"/>
              </a:ext>
            </a:extLst>
          </p:cNvPr>
          <p:cNvSpPr txBox="1"/>
          <p:nvPr/>
        </p:nvSpPr>
        <p:spPr>
          <a:xfrm>
            <a:off x="6525085" y="2921168"/>
            <a:ext cx="4341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Making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Helping Economy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Baskerville Old Face" panose="02020602080505020303" pitchFamily="18" charset="0"/>
                <a:cs typeface="Times New Roman" panose="02020603050405020304" pitchFamily="18" charset="0"/>
              </a:rPr>
              <a:t>Building Infrastructure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C793B7-0054-49FB-BF59-4B54532F50F1}"/>
              </a:ext>
            </a:extLst>
          </p:cNvPr>
          <p:cNvSpPr txBox="1"/>
          <p:nvPr/>
        </p:nvSpPr>
        <p:spPr>
          <a:xfrm>
            <a:off x="6525085" y="2491300"/>
            <a:ext cx="434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Three Way Profit Here :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anose="0202060208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A7E32-6BD9-4A74-BFB5-9B8862317777}"/>
              </a:ext>
            </a:extLst>
          </p:cNvPr>
          <p:cNvSpPr txBox="1"/>
          <p:nvPr/>
        </p:nvSpPr>
        <p:spPr>
          <a:xfrm>
            <a:off x="6525087" y="1046001"/>
            <a:ext cx="559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Putting money in business will directly benefit you and the Indian economy.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FB4D8A-73B1-4896-94C6-BE922F0F0C76}"/>
              </a:ext>
            </a:extLst>
          </p:cNvPr>
          <p:cNvSpPr txBox="1"/>
          <p:nvPr/>
        </p:nvSpPr>
        <p:spPr>
          <a:xfrm>
            <a:off x="6525087" y="1692332"/>
            <a:ext cx="559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Control when you get a raise &amp;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Get impressive tax advantages.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6FED8F-5B25-4D71-96FB-FF242CE2D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70" y="4985962"/>
            <a:ext cx="2155940" cy="1888551"/>
          </a:xfrm>
          <a:prstGeom prst="rect">
            <a:avLst/>
          </a:prstGeom>
        </p:spPr>
      </p:pic>
      <p:sp>
        <p:nvSpPr>
          <p:cNvPr id="18" name="Graphic 46">
            <a:extLst>
              <a:ext uri="{FF2B5EF4-FFF2-40B4-BE49-F238E27FC236}">
                <a16:creationId xmlns:a16="http://schemas.microsoft.com/office/drawing/2014/main" id="{87177F0A-B5D3-4695-9CB2-5D602DB18DF4}"/>
              </a:ext>
            </a:extLst>
          </p:cNvPr>
          <p:cNvSpPr/>
          <p:nvPr/>
        </p:nvSpPr>
        <p:spPr>
          <a:xfrm rot="19256350">
            <a:off x="7481640" y="4098356"/>
            <a:ext cx="2310387" cy="2490471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close/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  <a:close/>
              </a:path>
            </a:pathLst>
          </a:custGeom>
          <a:solidFill>
            <a:schemeClr val="accent5"/>
          </a:solidFill>
          <a:ln w="68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E6AC7C70-F88B-4B03-80B1-84BBEEC98DC2}"/>
              </a:ext>
            </a:extLst>
          </p:cNvPr>
          <p:cNvSpPr txBox="1">
            <a:spLocks/>
          </p:cNvSpPr>
          <p:nvPr/>
        </p:nvSpPr>
        <p:spPr>
          <a:xfrm rot="18652966">
            <a:off x="9017030" y="3673326"/>
            <a:ext cx="2369060" cy="67837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</a:rPr>
              <a:t>→ </a:t>
            </a:r>
            <a:r>
              <a:rPr lang="en-IN" sz="2000" dirty="0">
                <a:solidFill>
                  <a:schemeClr val="tx1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You Earn More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</a:rPr>
              <a:t>→ </a:t>
            </a:r>
            <a:r>
              <a:rPr lang="en-IN" sz="2000" dirty="0">
                <a:solidFill>
                  <a:schemeClr val="tx1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You Pay More</a:t>
            </a:r>
          </a:p>
        </p:txBody>
      </p:sp>
      <p:sp>
        <p:nvSpPr>
          <p:cNvPr id="20" name="Flowchart: Data 19">
            <a:extLst>
              <a:ext uri="{FF2B5EF4-FFF2-40B4-BE49-F238E27FC236}">
                <a16:creationId xmlns:a16="http://schemas.microsoft.com/office/drawing/2014/main" id="{D162DD95-4CA0-43A7-8CA7-D9602CF50201}"/>
              </a:ext>
            </a:extLst>
          </p:cNvPr>
          <p:cNvSpPr/>
          <p:nvPr/>
        </p:nvSpPr>
        <p:spPr>
          <a:xfrm rot="2552250">
            <a:off x="11056083" y="1376994"/>
            <a:ext cx="331350" cy="7465992"/>
          </a:xfrm>
          <a:prstGeom prst="flowChartInputOutput">
            <a:avLst/>
          </a:prstGeom>
          <a:solidFill>
            <a:srgbClr val="0070C0">
              <a:alpha val="2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0357230D-569E-426B-AD31-7144E59EB6FE}"/>
              </a:ext>
            </a:extLst>
          </p:cNvPr>
          <p:cNvSpPr/>
          <p:nvPr/>
        </p:nvSpPr>
        <p:spPr>
          <a:xfrm rot="2593540">
            <a:off x="10739726" y="1196366"/>
            <a:ext cx="331350" cy="7465992"/>
          </a:xfrm>
          <a:prstGeom prst="flowChartInputOutput">
            <a:avLst/>
          </a:prstGeom>
          <a:solidFill>
            <a:srgbClr val="0070C0">
              <a:alpha val="2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lowchart: Data 21">
            <a:extLst>
              <a:ext uri="{FF2B5EF4-FFF2-40B4-BE49-F238E27FC236}">
                <a16:creationId xmlns:a16="http://schemas.microsoft.com/office/drawing/2014/main" id="{3E44E95C-8A73-4DBC-BCD3-D4615DB26B84}"/>
              </a:ext>
            </a:extLst>
          </p:cNvPr>
          <p:cNvSpPr/>
          <p:nvPr/>
        </p:nvSpPr>
        <p:spPr>
          <a:xfrm rot="2514373">
            <a:off x="11407726" y="1514657"/>
            <a:ext cx="331350" cy="7465992"/>
          </a:xfrm>
          <a:prstGeom prst="flowChartInputOutput">
            <a:avLst/>
          </a:prstGeom>
          <a:solidFill>
            <a:srgbClr val="0070C0">
              <a:alpha val="2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1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10208</TotalTime>
  <Words>2867</Words>
  <Application>Microsoft Office PowerPoint</Application>
  <PresentationFormat>Widescreen</PresentationFormat>
  <Paragraphs>366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Algerian</vt:lpstr>
      <vt:lpstr>arial</vt:lpstr>
      <vt:lpstr>arial</vt:lpstr>
      <vt:lpstr>Baskerville Old Face</vt:lpstr>
      <vt:lpstr>Book Antiqua</vt:lpstr>
      <vt:lpstr>Bookman Old Style</vt:lpstr>
      <vt:lpstr>Calibri</vt:lpstr>
      <vt:lpstr>Century</vt:lpstr>
      <vt:lpstr>Consolas</vt:lpstr>
      <vt:lpstr>Google Sans</vt:lpstr>
      <vt:lpstr>Roboto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Chart</vt:lpstr>
      <vt:lpstr>PowerPoint Presentation</vt:lpstr>
      <vt:lpstr>Real Life Application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Strengthen the embankments</dc:title>
  <dc:creator>Apple 2</dc:creator>
  <cp:lastModifiedBy>Shubham Verma</cp:lastModifiedBy>
  <cp:revision>862</cp:revision>
  <cp:lastPrinted>2017-08-16T11:40:20Z</cp:lastPrinted>
  <dcterms:created xsi:type="dcterms:W3CDTF">2017-08-14T08:34:40Z</dcterms:created>
  <dcterms:modified xsi:type="dcterms:W3CDTF">2021-05-17T09:55:26Z</dcterms:modified>
</cp:coreProperties>
</file>